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sldIdLst>
    <p:sldId id="256" r:id="rId2"/>
    <p:sldId id="257" r:id="rId3"/>
    <p:sldId id="258" r:id="rId4"/>
    <p:sldId id="259" r:id="rId5"/>
    <p:sldId id="272"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DA9BBAA2-63D5-644C-819A-CDD6499DE94E}" type="datetimeFigureOut">
              <a:rPr lang="en-US" smtClean="0"/>
              <a:t>1/27/20</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9BBAA2-63D5-644C-819A-CDD6499DE94E}"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6714E-39F5-7E48-B02F-98AA349D0639}"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DA9BBAA2-63D5-644C-819A-CDD6499DE94E}"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DA9BBAA2-63D5-644C-819A-CDD6499DE94E}"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9BBAA2-63D5-644C-819A-CDD6499DE94E}"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9BBAA2-63D5-644C-819A-CDD6499DE94E}"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9BBAA2-63D5-644C-819A-CDD6499DE94E}"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DA9BBAA2-63D5-644C-819A-CDD6499DE94E}" type="datetimeFigureOut">
              <a:rPr lang="en-US" smtClean="0"/>
              <a:t>1/27/20</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BBAA2-63D5-644C-819A-CDD6499DE94E}"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DA9BBAA2-63D5-644C-819A-CDD6499DE94E}"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A9BBAA2-63D5-644C-819A-CDD6499DE94E}" type="datetimeFigureOut">
              <a:rPr lang="en-US" smtClean="0"/>
              <a:t>1/27/20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A9BBAA2-63D5-644C-819A-CDD6499DE94E}" type="datetimeFigureOut">
              <a:rPr lang="en-US" smtClean="0"/>
              <a:t>1/27/20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DA9BBAA2-63D5-644C-819A-CDD6499DE94E}" type="datetimeFigureOut">
              <a:rPr lang="en-US" smtClean="0"/>
              <a:t>1/27/20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DA9BBAA2-63D5-644C-819A-CDD6499DE94E}"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DA9BBAA2-63D5-644C-819A-CDD6499DE94E}" type="datetimeFigureOut">
              <a:rPr lang="en-US" smtClean="0"/>
              <a:t>1/27/20</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A706714E-39F5-7E48-B02F-98AA349D06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 Essay</a:t>
            </a:r>
          </a:p>
        </p:txBody>
      </p:sp>
      <p:sp>
        <p:nvSpPr>
          <p:cNvPr id="3" name="Subtitle 2"/>
          <p:cNvSpPr>
            <a:spLocks noGrp="1"/>
          </p:cNvSpPr>
          <p:nvPr>
            <p:ph type="subTitle" idx="1"/>
          </p:nvPr>
        </p:nvSpPr>
        <p:spPr/>
        <p:txBody>
          <a:bodyPr/>
          <a:lstStyle/>
          <a:p>
            <a:r>
              <a:rPr lang="en-US" dirty="0"/>
              <a:t>Illustrates and demonstrates</a:t>
            </a:r>
          </a:p>
          <a:p>
            <a:endParaRPr lang="en-US" dirty="0"/>
          </a:p>
        </p:txBody>
      </p:sp>
      <p:pic>
        <p:nvPicPr>
          <p:cNvPr id="4" name="Picture 3" descr="wri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20" y="4079202"/>
            <a:ext cx="3463880" cy="1254797"/>
          </a:xfrm>
          <a:prstGeom prst="rect">
            <a:avLst/>
          </a:prstGeom>
        </p:spPr>
      </p:pic>
    </p:spTree>
    <p:extLst>
      <p:ext uri="{BB962C8B-B14F-4D97-AF65-F5344CB8AC3E}">
        <p14:creationId xmlns:p14="http://schemas.microsoft.com/office/powerpoint/2010/main" val="130701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lstStyle/>
          <a:p>
            <a:r>
              <a:rPr lang="en-US" dirty="0"/>
              <a:t>Page 232 in the Sundance Writer, for each </a:t>
            </a:r>
            <a:r>
              <a:rPr lang="en-US" dirty="0" err="1"/>
              <a:t>statment</a:t>
            </a:r>
            <a:r>
              <a:rPr lang="en-US" dirty="0"/>
              <a:t>, list 3 examples that could be developed into 3 separate paragraphs.</a:t>
            </a:r>
          </a:p>
          <a:p>
            <a:endParaRPr lang="en-US" dirty="0"/>
          </a:p>
        </p:txBody>
      </p:sp>
      <p:pic>
        <p:nvPicPr>
          <p:cNvPr id="4" name="Picture 3" descr="SundanceWri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579" y="3422650"/>
            <a:ext cx="2260600" cy="2857500"/>
          </a:xfrm>
          <a:prstGeom prst="rect">
            <a:avLst/>
          </a:prstGeom>
        </p:spPr>
      </p:pic>
    </p:spTree>
    <p:extLst>
      <p:ext uri="{BB962C8B-B14F-4D97-AF65-F5344CB8AC3E}">
        <p14:creationId xmlns:p14="http://schemas.microsoft.com/office/powerpoint/2010/main" val="354568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vs. Factual</a:t>
            </a:r>
          </a:p>
        </p:txBody>
      </p:sp>
      <p:sp>
        <p:nvSpPr>
          <p:cNvPr id="3" name="Content Placeholder 2"/>
          <p:cNvSpPr>
            <a:spLocks noGrp="1"/>
          </p:cNvSpPr>
          <p:nvPr>
            <p:ph idx="1"/>
          </p:nvPr>
        </p:nvSpPr>
        <p:spPr>
          <a:xfrm>
            <a:off x="900112" y="1475184"/>
            <a:ext cx="7345363" cy="4590337"/>
          </a:xfrm>
        </p:spPr>
        <p:txBody>
          <a:bodyPr/>
          <a:lstStyle/>
          <a:p>
            <a:r>
              <a:rPr lang="en-US" dirty="0"/>
              <a:t>1) Hypothetical: Fictitious, used for objectivity or future events with no real situations yet.</a:t>
            </a:r>
          </a:p>
          <a:p>
            <a:pPr marL="0" indent="0">
              <a:buNone/>
            </a:pPr>
            <a:r>
              <a:rPr lang="en-US" dirty="0"/>
              <a:t>	ex. Never date your friend’s ex.</a:t>
            </a:r>
          </a:p>
          <a:p>
            <a:pPr marL="0" indent="0">
              <a:buNone/>
            </a:pPr>
            <a:r>
              <a:rPr lang="en-US" dirty="0"/>
              <a:t>	Friend could feel betrayed</a:t>
            </a:r>
          </a:p>
          <a:p>
            <a:pPr marL="0" indent="0">
              <a:buNone/>
            </a:pPr>
            <a:r>
              <a:rPr lang="en-US" dirty="0"/>
              <a:t>	You could get jealous if they are together</a:t>
            </a:r>
          </a:p>
          <a:p>
            <a:pPr marL="0" indent="0">
              <a:buNone/>
            </a:pPr>
            <a:r>
              <a:rPr lang="en-US" dirty="0"/>
              <a:t>	Awkward comparisons </a:t>
            </a:r>
          </a:p>
        </p:txBody>
      </p:sp>
      <p:pic>
        <p:nvPicPr>
          <p:cNvPr id="4" name="Picture 3" descr="jealous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3" y="4836036"/>
            <a:ext cx="7620534" cy="2001643"/>
          </a:xfrm>
          <a:prstGeom prst="rect">
            <a:avLst/>
          </a:prstGeom>
        </p:spPr>
      </p:pic>
    </p:spTree>
    <p:extLst>
      <p:ext uri="{BB962C8B-B14F-4D97-AF65-F5344CB8AC3E}">
        <p14:creationId xmlns:p14="http://schemas.microsoft.com/office/powerpoint/2010/main" val="3349644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a:t>
            </a:r>
          </a:p>
        </p:txBody>
      </p:sp>
      <p:sp>
        <p:nvSpPr>
          <p:cNvPr id="3" name="Content Placeholder 2"/>
          <p:cNvSpPr>
            <a:spLocks noGrp="1"/>
          </p:cNvSpPr>
          <p:nvPr>
            <p:ph idx="1"/>
          </p:nvPr>
        </p:nvSpPr>
        <p:spPr/>
        <p:txBody>
          <a:bodyPr>
            <a:normAutofit fontScale="92500" lnSpcReduction="10000"/>
          </a:bodyPr>
          <a:lstStyle/>
          <a:p>
            <a:r>
              <a:rPr lang="en-US" dirty="0"/>
              <a:t>Factual: Based on a real incident with personal stories</a:t>
            </a:r>
          </a:p>
          <a:p>
            <a:pPr marL="0" indent="0">
              <a:buNone/>
            </a:pPr>
            <a:r>
              <a:rPr lang="en-US" dirty="0"/>
              <a:t>	Ex: Never get involved with a friend’s ex.</a:t>
            </a:r>
          </a:p>
          <a:p>
            <a:pPr marL="0" indent="0">
              <a:buNone/>
            </a:pPr>
            <a:r>
              <a:rPr lang="en-US" dirty="0"/>
              <a:t>My friend Jane started dating her best friend, Nancy’s, ex-boyfriend, George, only 3 weeks after they had broken up, and Nancy was really angry. She yelled at Jane for 2 hours, then wrote her nasty e-mails and texts, and told the George all the bad things about Jane. Then whenever Jane would see the George and Nancy together, she worried about his infidelity. And George would often talk about Nancy when they are on dates. In the end, George and Jane broke up and Nancy and Jane are no longer friends.</a:t>
            </a:r>
          </a:p>
        </p:txBody>
      </p:sp>
    </p:spTree>
    <p:extLst>
      <p:ext uri="{BB962C8B-B14F-4D97-AF65-F5344CB8AC3E}">
        <p14:creationId xmlns:p14="http://schemas.microsoft.com/office/powerpoint/2010/main" val="312366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900112" y="1218630"/>
            <a:ext cx="7345363" cy="4846891"/>
          </a:xfrm>
        </p:spPr>
        <p:txBody>
          <a:bodyPr/>
          <a:lstStyle/>
          <a:p>
            <a:r>
              <a:rPr lang="en-US" dirty="0"/>
              <a:t>Agree/Disagree Game</a:t>
            </a:r>
          </a:p>
          <a:p>
            <a:r>
              <a:rPr lang="en-US" dirty="0"/>
              <a:t>I’ll give a thesis statement then everyone must go to the side of the room that shows if he/she agrees, disagrees, or has not decided.</a:t>
            </a:r>
          </a:p>
          <a:p>
            <a:r>
              <a:rPr lang="en-US" dirty="0"/>
              <a:t>Once you have choses your position, give examples to support your stance.</a:t>
            </a:r>
          </a:p>
          <a:p>
            <a:endParaRPr lang="en-US" dirty="0"/>
          </a:p>
        </p:txBody>
      </p:sp>
      <p:pic>
        <p:nvPicPr>
          <p:cNvPr id="4" name="Picture 3" descr="agree-or-disagree-1-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2" y="4027892"/>
            <a:ext cx="7079640" cy="2436407"/>
          </a:xfrm>
          <a:prstGeom prst="rect">
            <a:avLst/>
          </a:prstGeom>
        </p:spPr>
      </p:pic>
    </p:spTree>
    <p:extLst>
      <p:ext uri="{BB962C8B-B14F-4D97-AF65-F5344CB8AC3E}">
        <p14:creationId xmlns:p14="http://schemas.microsoft.com/office/powerpoint/2010/main" val="67699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Dogs are better than Cats</a:t>
            </a:r>
          </a:p>
        </p:txBody>
      </p:sp>
      <p:pic>
        <p:nvPicPr>
          <p:cNvPr id="4" name="Content Placeholder 3" descr="dogandcat.jpg"/>
          <p:cNvPicPr>
            <a:picLocks noGrp="1" noChangeAspect="1"/>
          </p:cNvPicPr>
          <p:nvPr>
            <p:ph idx="1"/>
          </p:nvPr>
        </p:nvPicPr>
        <p:blipFill>
          <a:blip r:embed="rId2">
            <a:extLst>
              <a:ext uri="{28A0092B-C50C-407E-A947-70E740481C1C}">
                <a14:useLocalDpi xmlns:a14="http://schemas.microsoft.com/office/drawing/2010/main" val="0"/>
              </a:ext>
            </a:extLst>
          </a:blip>
          <a:srcRect t="2378" b="2378"/>
          <a:stretch>
            <a:fillRect/>
          </a:stretch>
        </p:blipFill>
        <p:spPr/>
      </p:pic>
    </p:spTree>
    <p:extLst>
      <p:ext uri="{BB962C8B-B14F-4D97-AF65-F5344CB8AC3E}">
        <p14:creationId xmlns:p14="http://schemas.microsoft.com/office/powerpoint/2010/main" val="360990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TV is a mind wasting activity</a:t>
            </a:r>
          </a:p>
        </p:txBody>
      </p:sp>
      <p:pic>
        <p:nvPicPr>
          <p:cNvPr id="4" name="Content Placeholder 3" descr="tv_bars.jpg"/>
          <p:cNvPicPr>
            <a:picLocks noGrp="1" noChangeAspect="1"/>
          </p:cNvPicPr>
          <p:nvPr>
            <p:ph idx="1"/>
          </p:nvPr>
        </p:nvPicPr>
        <p:blipFill>
          <a:blip r:embed="rId2">
            <a:extLst>
              <a:ext uri="{28A0092B-C50C-407E-A947-70E740481C1C}">
                <a14:useLocalDpi xmlns:a14="http://schemas.microsoft.com/office/drawing/2010/main" val="0"/>
              </a:ext>
            </a:extLst>
          </a:blip>
          <a:srcRect t="16541" b="16541"/>
          <a:stretch>
            <a:fillRect/>
          </a:stretch>
        </p:blipFill>
        <p:spPr>
          <a:xfrm>
            <a:off x="900112" y="1988291"/>
            <a:ext cx="7345363" cy="4077230"/>
          </a:xfrm>
        </p:spPr>
      </p:pic>
    </p:spTree>
    <p:extLst>
      <p:ext uri="{BB962C8B-B14F-4D97-AF65-F5344CB8AC3E}">
        <p14:creationId xmlns:p14="http://schemas.microsoft.com/office/powerpoint/2010/main" val="3117253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Trump should not be president</a:t>
            </a:r>
          </a:p>
        </p:txBody>
      </p:sp>
      <p:pic>
        <p:nvPicPr>
          <p:cNvPr id="4" name="Content Placeholder 3" descr="trump.jpg"/>
          <p:cNvPicPr>
            <a:picLocks noGrp="1" noChangeAspect="1"/>
          </p:cNvPicPr>
          <p:nvPr>
            <p:ph idx="1"/>
          </p:nvPr>
        </p:nvPicPr>
        <p:blipFill>
          <a:blip r:embed="rId2">
            <a:extLst>
              <a:ext uri="{28A0092B-C50C-407E-A947-70E740481C1C}">
                <a14:useLocalDpi xmlns:a14="http://schemas.microsoft.com/office/drawing/2010/main" val="0"/>
              </a:ext>
            </a:extLst>
          </a:blip>
          <a:srcRect t="12488" b="12488"/>
          <a:stretch>
            <a:fillRect/>
          </a:stretch>
        </p:blipFill>
        <p:spPr/>
      </p:pic>
    </p:spTree>
    <p:extLst>
      <p:ext uri="{BB962C8B-B14F-4D97-AF65-F5344CB8AC3E}">
        <p14:creationId xmlns:p14="http://schemas.microsoft.com/office/powerpoint/2010/main" val="40117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 Anza has a fair registration process.</a:t>
            </a:r>
          </a:p>
        </p:txBody>
      </p:sp>
      <p:pic>
        <p:nvPicPr>
          <p:cNvPr id="4" name="Content Placeholder 3" descr="registration.jpg"/>
          <p:cNvPicPr>
            <a:picLocks noGrp="1" noChangeAspect="1"/>
          </p:cNvPicPr>
          <p:nvPr>
            <p:ph idx="1"/>
          </p:nvPr>
        </p:nvPicPr>
        <p:blipFill>
          <a:blip r:embed="rId2">
            <a:extLst>
              <a:ext uri="{28A0092B-C50C-407E-A947-70E740481C1C}">
                <a14:useLocalDpi xmlns:a14="http://schemas.microsoft.com/office/drawing/2010/main" val="0"/>
              </a:ext>
            </a:extLst>
          </a:blip>
          <a:srcRect t="9597" b="9597"/>
          <a:stretch>
            <a:fillRect/>
          </a:stretch>
        </p:blipFill>
        <p:spPr/>
      </p:pic>
    </p:spTree>
    <p:extLst>
      <p:ext uri="{BB962C8B-B14F-4D97-AF65-F5344CB8AC3E}">
        <p14:creationId xmlns:p14="http://schemas.microsoft.com/office/powerpoint/2010/main" val="144763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an Example Essay?</a:t>
            </a:r>
          </a:p>
        </p:txBody>
      </p:sp>
      <p:sp>
        <p:nvSpPr>
          <p:cNvPr id="3" name="Content Placeholder 2"/>
          <p:cNvSpPr>
            <a:spLocks noGrp="1"/>
          </p:cNvSpPr>
          <p:nvPr>
            <p:ph idx="1"/>
          </p:nvPr>
        </p:nvSpPr>
        <p:spPr/>
        <p:txBody>
          <a:bodyPr>
            <a:normAutofit fontScale="92500" lnSpcReduction="10000"/>
          </a:bodyPr>
          <a:lstStyle/>
          <a:p>
            <a:r>
              <a:rPr lang="en-US" sz="3500" dirty="0"/>
              <a:t>Helps illustrate a point to prove</a:t>
            </a:r>
          </a:p>
          <a:p>
            <a:pPr marL="0" indent="0">
              <a:buNone/>
            </a:pPr>
            <a:r>
              <a:rPr lang="en-US" dirty="0"/>
              <a:t>Ex. San Francisco is a multi-cultural city</a:t>
            </a:r>
          </a:p>
          <a:p>
            <a:pPr marL="0" indent="0">
              <a:buNone/>
            </a:pPr>
            <a:r>
              <a:rPr lang="en-US" dirty="0"/>
              <a:t>	China town, North Beach, the Mission</a:t>
            </a:r>
          </a:p>
          <a:p>
            <a:pPr marL="0" indent="0">
              <a:buNone/>
            </a:pPr>
            <a:r>
              <a:rPr lang="en-US" dirty="0"/>
              <a:t> Ex. Tom Hanks can play many and varied roles</a:t>
            </a:r>
          </a:p>
          <a:p>
            <a:pPr marL="0" indent="0">
              <a:buNone/>
            </a:pPr>
            <a:r>
              <a:rPr lang="en-US" dirty="0"/>
              <a:t>	Forest Gump, Big, Cast Away</a:t>
            </a:r>
          </a:p>
          <a:p>
            <a:pPr marL="0" indent="0">
              <a:buNone/>
            </a:pPr>
            <a:r>
              <a:rPr lang="en-US" dirty="0"/>
              <a:t>Ex. I have dated many losers.</a:t>
            </a:r>
          </a:p>
          <a:p>
            <a:pPr marL="0" indent="0">
              <a:buNone/>
            </a:pPr>
            <a:r>
              <a:rPr lang="en-US" dirty="0"/>
              <a:t>	Matt, Tom, and Bob</a:t>
            </a:r>
          </a:p>
        </p:txBody>
      </p:sp>
    </p:spTree>
    <p:extLst>
      <p:ext uri="{BB962C8B-B14F-4D97-AF65-F5344CB8AC3E}">
        <p14:creationId xmlns:p14="http://schemas.microsoft.com/office/powerpoint/2010/main" val="248263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will we use in Life?</a:t>
            </a:r>
          </a:p>
        </p:txBody>
      </p:sp>
      <p:sp>
        <p:nvSpPr>
          <p:cNvPr id="3" name="Content Placeholder 2"/>
          <p:cNvSpPr>
            <a:spLocks noGrp="1"/>
          </p:cNvSpPr>
          <p:nvPr>
            <p:ph idx="1"/>
          </p:nvPr>
        </p:nvSpPr>
        <p:spPr/>
        <p:txBody>
          <a:bodyPr/>
          <a:lstStyle/>
          <a:p>
            <a:r>
              <a:rPr lang="en-US" dirty="0"/>
              <a:t>In what ways might giving examples be good in our everyday experience – work, family, friends, </a:t>
            </a:r>
            <a:r>
              <a:rPr lang="en-US" dirty="0" err="1"/>
              <a:t>etc</a:t>
            </a:r>
            <a:r>
              <a:rPr lang="en-US" dirty="0"/>
              <a:t>?</a:t>
            </a:r>
          </a:p>
          <a:p>
            <a:endParaRPr lang="en-US" dirty="0"/>
          </a:p>
        </p:txBody>
      </p:sp>
      <p:pic>
        <p:nvPicPr>
          <p:cNvPr id="4" name="Picture 3" descr="ques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04" y="3373681"/>
            <a:ext cx="6658347" cy="3003911"/>
          </a:xfrm>
          <a:prstGeom prst="rect">
            <a:avLst/>
          </a:prstGeom>
        </p:spPr>
      </p:pic>
    </p:spTree>
    <p:extLst>
      <p:ext uri="{BB962C8B-B14F-4D97-AF65-F5344CB8AC3E}">
        <p14:creationId xmlns:p14="http://schemas.microsoft.com/office/powerpoint/2010/main" val="291589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33" y="615729"/>
            <a:ext cx="7345362" cy="2520428"/>
          </a:xfrm>
        </p:spPr>
        <p:txBody>
          <a:bodyPr>
            <a:normAutofit/>
          </a:bodyPr>
          <a:lstStyle/>
          <a:p>
            <a:r>
              <a:rPr lang="en-US" dirty="0"/>
              <a:t>“What’s in a Word” </a:t>
            </a:r>
            <a:br>
              <a:rPr lang="en-US" dirty="0"/>
            </a:br>
            <a:r>
              <a:rPr lang="en-US" dirty="0"/>
              <a:t>by Sharon Begley</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p:txBody>
      </p:sp>
      <p:pic>
        <p:nvPicPr>
          <p:cNvPr id="5" name="Picture 4" descr="words-1459814-638x4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2976706"/>
            <a:ext cx="8102600" cy="3157394"/>
          </a:xfrm>
          <a:prstGeom prst="rect">
            <a:avLst/>
          </a:prstGeom>
        </p:spPr>
      </p:pic>
    </p:spTree>
    <p:extLst>
      <p:ext uri="{BB962C8B-B14F-4D97-AF65-F5344CB8AC3E}">
        <p14:creationId xmlns:p14="http://schemas.microsoft.com/office/powerpoint/2010/main" val="152429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64596"/>
            <a:ext cx="7345362" cy="3003165"/>
          </a:xfrm>
        </p:spPr>
        <p:txBody>
          <a:bodyPr>
            <a:normAutofit fontScale="90000"/>
          </a:bodyPr>
          <a:lstStyle/>
          <a:p>
            <a:pPr algn="l"/>
            <a:br>
              <a:rPr lang="en-US" sz="2800" dirty="0"/>
            </a:br>
            <a:r>
              <a:rPr lang="en-US" sz="2700" u="sng" dirty="0"/>
              <a:t>Read as a Writer</a:t>
            </a:r>
            <a:br>
              <a:rPr lang="en-US" sz="2700" u="sng" dirty="0"/>
            </a:br>
            <a:r>
              <a:rPr lang="en-US" sz="2700" dirty="0"/>
              <a:t>1. Thesis: What is the thesis? Is it clear?</a:t>
            </a:r>
            <a:br>
              <a:rPr lang="en-US" sz="2700" dirty="0"/>
            </a:br>
            <a:br>
              <a:rPr lang="en-US" sz="2700" dirty="0"/>
            </a:br>
            <a:r>
              <a:rPr lang="en-US" sz="2700" dirty="0"/>
              <a:t>2. Support: How many examples does Begley use to support the thesis? How effective are they?</a:t>
            </a:r>
            <a:br>
              <a:rPr lang="en-US" sz="2700" dirty="0"/>
            </a:br>
            <a:br>
              <a:rPr lang="en-US" sz="2700" dirty="0"/>
            </a:br>
            <a:r>
              <a:rPr lang="en-US" sz="2700" dirty="0"/>
              <a:t>3. Organization: Find the introductory and concluding paragraphs. What strategies do they use?</a:t>
            </a:r>
            <a:br>
              <a:rPr lang="en-US" sz="2700" dirty="0"/>
            </a:br>
            <a:br>
              <a:rPr lang="en-US" sz="2700" dirty="0"/>
            </a:br>
            <a:endParaRPr lang="en-US" sz="2700" dirty="0"/>
          </a:p>
        </p:txBody>
      </p:sp>
      <p:sp>
        <p:nvSpPr>
          <p:cNvPr id="3" name="Content Placeholder 2"/>
          <p:cNvSpPr>
            <a:spLocks noGrp="1"/>
          </p:cNvSpPr>
          <p:nvPr>
            <p:ph idx="1"/>
          </p:nvPr>
        </p:nvSpPr>
        <p:spPr>
          <a:xfrm>
            <a:off x="900112" y="3122234"/>
            <a:ext cx="7345363" cy="3585277"/>
          </a:xfrm>
        </p:spPr>
        <p:txBody>
          <a:bodyPr>
            <a:noAutofit/>
          </a:bodyPr>
          <a:lstStyle/>
          <a:p>
            <a:pPr marL="0" indent="0">
              <a:buNone/>
            </a:pPr>
            <a:r>
              <a:rPr lang="en-US" u="sng" dirty="0"/>
              <a:t>Read for Ideas:</a:t>
            </a:r>
          </a:p>
          <a:p>
            <a:pPr marL="0" indent="0">
              <a:buNone/>
            </a:pPr>
            <a:r>
              <a:rPr lang="en-US" dirty="0"/>
              <a:t>4. Examine your own language compared to another language you have learned. What are some examples that may show that language shapes our thoughts?</a:t>
            </a:r>
          </a:p>
          <a:p>
            <a:pPr marL="0" indent="0">
              <a:buNone/>
            </a:pPr>
            <a:r>
              <a:rPr lang="en-US" dirty="0"/>
              <a:t> 5. Examine differences within the same language? Do men and women, young and old, or Californians and Texans respond to the same word differently? Give examples.</a:t>
            </a:r>
          </a:p>
        </p:txBody>
      </p:sp>
    </p:spTree>
    <p:extLst>
      <p:ext uri="{BB962C8B-B14F-4D97-AF65-F5344CB8AC3E}">
        <p14:creationId xmlns:p14="http://schemas.microsoft.com/office/powerpoint/2010/main" val="23511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Inform</a:t>
            </a:r>
          </a:p>
        </p:txBody>
      </p:sp>
      <p:sp>
        <p:nvSpPr>
          <p:cNvPr id="3" name="Content Placeholder 2"/>
          <p:cNvSpPr>
            <a:spLocks noGrp="1"/>
          </p:cNvSpPr>
          <p:nvPr>
            <p:ph idx="1"/>
          </p:nvPr>
        </p:nvSpPr>
        <p:spPr/>
        <p:txBody>
          <a:bodyPr>
            <a:normAutofit/>
          </a:bodyPr>
          <a:lstStyle/>
          <a:p>
            <a:r>
              <a:rPr lang="en-US" dirty="0"/>
              <a:t>1. Inform: Examples can help clarify abstract or complex ideas</a:t>
            </a:r>
          </a:p>
          <a:p>
            <a:pPr marL="0" indent="0">
              <a:buNone/>
            </a:pPr>
            <a:r>
              <a:rPr lang="en-US" dirty="0"/>
              <a:t>	ex. Students should not use slang in their essays. Bitchin’, Dude, Gnarly, Mean Mug, Totes </a:t>
            </a:r>
            <a:r>
              <a:rPr lang="en-US" dirty="0" err="1"/>
              <a:t>McGotes</a:t>
            </a:r>
            <a:endParaRPr lang="en-US" dirty="0"/>
          </a:p>
          <a:p>
            <a:pPr marL="0" indent="0">
              <a:buNone/>
            </a:pPr>
            <a:endParaRPr lang="en-US" dirty="0"/>
          </a:p>
        </p:txBody>
      </p:sp>
      <p:pic>
        <p:nvPicPr>
          <p:cNvPr id="4" name="Picture 3" descr="mean-mug-thu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846" y="4284447"/>
            <a:ext cx="3860800" cy="1898496"/>
          </a:xfrm>
          <a:prstGeom prst="rect">
            <a:avLst/>
          </a:prstGeom>
        </p:spPr>
      </p:pic>
    </p:spTree>
    <p:extLst>
      <p:ext uri="{BB962C8B-B14F-4D97-AF65-F5344CB8AC3E}">
        <p14:creationId xmlns:p14="http://schemas.microsoft.com/office/powerpoint/2010/main" val="353330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Persuade</a:t>
            </a:r>
          </a:p>
        </p:txBody>
      </p:sp>
      <p:sp>
        <p:nvSpPr>
          <p:cNvPr id="3" name="Content Placeholder 2"/>
          <p:cNvSpPr>
            <a:spLocks noGrp="1"/>
          </p:cNvSpPr>
          <p:nvPr>
            <p:ph idx="1"/>
          </p:nvPr>
        </p:nvSpPr>
        <p:spPr/>
        <p:txBody>
          <a:bodyPr/>
          <a:lstStyle/>
          <a:p>
            <a:pPr marL="0" indent="0">
              <a:buNone/>
            </a:pPr>
            <a:r>
              <a:rPr lang="en-US" dirty="0"/>
              <a:t>2. Persuade: Convince reader to accept argument</a:t>
            </a:r>
          </a:p>
          <a:p>
            <a:pPr marL="0" indent="0">
              <a:buNone/>
            </a:pPr>
            <a:r>
              <a:rPr lang="en-US" dirty="0"/>
              <a:t>	ex. McDonald’s is and economical and healthy choice for students.</a:t>
            </a:r>
          </a:p>
          <a:p>
            <a:pPr marL="0" indent="0">
              <a:buNone/>
            </a:pPr>
            <a:r>
              <a:rPr lang="en-US" dirty="0"/>
              <a:t>	dollar menu, salads, kids meals</a:t>
            </a:r>
          </a:p>
          <a:p>
            <a:pPr marL="0" indent="0">
              <a:buNone/>
            </a:pPr>
            <a:endParaRPr lang="en-US" dirty="0"/>
          </a:p>
          <a:p>
            <a:endParaRPr lang="en-US" dirty="0"/>
          </a:p>
        </p:txBody>
      </p:sp>
      <p:pic>
        <p:nvPicPr>
          <p:cNvPr id="4" name="Picture 3" descr="mcsal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157" y="4346405"/>
            <a:ext cx="4580017" cy="1719116"/>
          </a:xfrm>
          <a:prstGeom prst="rect">
            <a:avLst/>
          </a:prstGeom>
        </p:spPr>
      </p:pic>
    </p:spTree>
    <p:extLst>
      <p:ext uri="{BB962C8B-B14F-4D97-AF65-F5344CB8AC3E}">
        <p14:creationId xmlns:p14="http://schemas.microsoft.com/office/powerpoint/2010/main" val="74865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a:t>
            </a:r>
          </a:p>
        </p:txBody>
      </p:sp>
      <p:sp>
        <p:nvSpPr>
          <p:cNvPr id="3" name="Content Placeholder 2"/>
          <p:cNvSpPr>
            <a:spLocks noGrp="1"/>
          </p:cNvSpPr>
          <p:nvPr>
            <p:ph idx="1"/>
          </p:nvPr>
        </p:nvSpPr>
        <p:spPr/>
        <p:txBody>
          <a:bodyPr/>
          <a:lstStyle/>
          <a:p>
            <a:r>
              <a:rPr lang="en-US" dirty="0"/>
              <a:t>Remember to think about who your audience is when choosing examples.</a:t>
            </a:r>
          </a:p>
          <a:p>
            <a:r>
              <a:rPr lang="en-US" dirty="0"/>
              <a:t>Activity: Divide  class into 3 groups. Each group is going to argue why one should go to Disneyland using examples. But each group will have a different audience. We’ll try to guess the audience.</a:t>
            </a:r>
          </a:p>
          <a:p>
            <a:endParaRPr lang="en-US" dirty="0"/>
          </a:p>
        </p:txBody>
      </p:sp>
      <p:pic>
        <p:nvPicPr>
          <p:cNvPr id="4" name="Picture 3" descr="audi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811" y="4808408"/>
            <a:ext cx="3476709" cy="1257113"/>
          </a:xfrm>
          <a:prstGeom prst="rect">
            <a:avLst/>
          </a:prstGeom>
        </p:spPr>
      </p:pic>
    </p:spTree>
    <p:extLst>
      <p:ext uri="{BB962C8B-B14F-4D97-AF65-F5344CB8AC3E}">
        <p14:creationId xmlns:p14="http://schemas.microsoft.com/office/powerpoint/2010/main" val="230689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and Listed</a:t>
            </a:r>
          </a:p>
        </p:txBody>
      </p:sp>
      <p:sp>
        <p:nvSpPr>
          <p:cNvPr id="3" name="Content Placeholder 2"/>
          <p:cNvSpPr>
            <a:spLocks noGrp="1"/>
          </p:cNvSpPr>
          <p:nvPr>
            <p:ph idx="1"/>
          </p:nvPr>
        </p:nvSpPr>
        <p:spPr/>
        <p:txBody>
          <a:bodyPr>
            <a:normAutofit fontScale="92500"/>
          </a:bodyPr>
          <a:lstStyle/>
          <a:p>
            <a:pPr marL="0" indent="0">
              <a:buNone/>
            </a:pPr>
            <a:r>
              <a:rPr lang="en-US" dirty="0"/>
              <a:t>1. Extended: Gives one long example </a:t>
            </a:r>
          </a:p>
          <a:p>
            <a:pPr marL="0" indent="0">
              <a:buNone/>
            </a:pPr>
            <a:r>
              <a:rPr lang="en-US" dirty="0"/>
              <a:t>	good: Lots of great detail and drama</a:t>
            </a:r>
          </a:p>
          <a:p>
            <a:pPr marL="0" indent="0">
              <a:buNone/>
            </a:pPr>
            <a:r>
              <a:rPr lang="en-US" dirty="0"/>
              <a:t>	bad: May not persuade the reader with just one.</a:t>
            </a:r>
          </a:p>
          <a:p>
            <a:pPr marL="0" indent="0">
              <a:buNone/>
            </a:pPr>
            <a:r>
              <a:rPr lang="en-US" dirty="0"/>
              <a:t>2. Listed (also called Enumerated): Uses many examples</a:t>
            </a:r>
          </a:p>
          <a:p>
            <a:pPr marL="0" indent="0">
              <a:buNone/>
            </a:pPr>
            <a:r>
              <a:rPr lang="en-US" dirty="0"/>
              <a:t>	good: Persuades more easily.</a:t>
            </a:r>
          </a:p>
          <a:p>
            <a:pPr marL="0" indent="0">
              <a:buNone/>
            </a:pPr>
            <a:r>
              <a:rPr lang="en-US" dirty="0"/>
              <a:t>	bad: Too brief to fully explain, can sound like 	laundry list</a:t>
            </a:r>
          </a:p>
        </p:txBody>
      </p:sp>
    </p:spTree>
    <p:extLst>
      <p:ext uri="{BB962C8B-B14F-4D97-AF65-F5344CB8AC3E}">
        <p14:creationId xmlns:p14="http://schemas.microsoft.com/office/powerpoint/2010/main" val="326716567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137</TotalTime>
  <Words>343</Words>
  <Application>Microsoft Macintosh PowerPoint</Application>
  <PresentationFormat>On-screen Show (4:3)</PresentationFormat>
  <Paragraphs>55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Brush Script MT</vt:lpstr>
      <vt:lpstr>Arial</vt:lpstr>
      <vt:lpstr>Calisto MT</vt:lpstr>
      <vt:lpstr>Capital</vt:lpstr>
      <vt:lpstr>Example Essay</vt:lpstr>
      <vt:lpstr>What is an Example Essay?</vt:lpstr>
      <vt:lpstr>When will we use in Life?</vt:lpstr>
      <vt:lpstr>“What’s in a Word”  by Sharon Begley</vt:lpstr>
      <vt:lpstr> Read as a Writer 1. Thesis: What is the thesis? Is it clear?  2. Support: How many examples does Begley use to support the thesis? How effective are they?  3. Organization: Find the introductory and concluding paragraphs. What strategies do they use?  </vt:lpstr>
      <vt:lpstr>Purpose: Inform</vt:lpstr>
      <vt:lpstr>Purpose: Persuade</vt:lpstr>
      <vt:lpstr>Audience</vt:lpstr>
      <vt:lpstr>Extended and Listed</vt:lpstr>
      <vt:lpstr>Practice</vt:lpstr>
      <vt:lpstr>Hypothetical vs. Factual</vt:lpstr>
      <vt:lpstr>Factual</vt:lpstr>
      <vt:lpstr>Practice</vt:lpstr>
      <vt:lpstr>Dogs are better than Cats</vt:lpstr>
      <vt:lpstr>TV is a mind wasting activity</vt:lpstr>
      <vt:lpstr>Trump should not be president</vt:lpstr>
      <vt:lpstr>De Anza has a fair registration process.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Essay</dc:title>
  <dc:creator>Julie  Pesano</dc:creator>
  <cp:lastModifiedBy>Microsoft Office User</cp:lastModifiedBy>
  <cp:revision>17</cp:revision>
  <dcterms:created xsi:type="dcterms:W3CDTF">2016-10-09T18:36:22Z</dcterms:created>
  <dcterms:modified xsi:type="dcterms:W3CDTF">2020-01-27T23:13:56Z</dcterms:modified>
</cp:coreProperties>
</file>