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ecc9da1a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ecc9da1a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e5a3e3b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e5a3e3b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e5a3e3b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e5a3e3b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e5a3e3b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e5a3e3b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LinC Program SLOs assess students on collaborative learning, success, value of counseling, relationship with teachers &amp; classmates and recommendations.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e5a3e3be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e5a3e3be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e426b288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e426b288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039f157f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039f157f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0608bc3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0608bc3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0608bc3e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0608bc3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e426b288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e426b288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0608bc3e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0608bc3e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0608bc3e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0608bc3e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e426b288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e426b288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0608bc3e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0608bc3e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e426b288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e426b288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7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5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chronicle.com/interactives/Trend19-Remediation-Main" TargetMode="External"/><Relationship Id="rId4" Type="http://schemas.openxmlformats.org/officeDocument/2006/relationships/image" Target="../media/image21.jpg"/><Relationship Id="rId5" Type="http://schemas.openxmlformats.org/officeDocument/2006/relationships/image" Target="../media/image20.jpg"/><Relationship Id="rId6" Type="http://schemas.openxmlformats.org/officeDocument/2006/relationships/image" Target="../media/image18.png"/><Relationship Id="rId7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 705 Reading &amp; English Collaboration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by Kristin Skager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925" y="2696225"/>
            <a:ext cx="3308160" cy="223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Kinds of Assessment 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Quantitative (through Office of Research and Institutional Planning)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SGIFs (Small Group Instructional Feedback)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Surveys (end of quarter)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Portfolio (Brian Malone):   Analytical paper, in class essay, reflective essay.  Norming.  Also asked for feedback from instructors teaching these courses.  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73" y="2975550"/>
            <a:ext cx="1899350" cy="18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998" y="3197425"/>
            <a:ext cx="2278925" cy="14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Quantitative Research: EWRT 1A + LART 250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44625"/>
            <a:ext cx="8520600" cy="40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Fall 2018, the success rates for students enrolling in the Pilot EWRT 1A + LART 250 (5 units) was </a:t>
            </a:r>
            <a:r>
              <a:rPr b="1" lang="en"/>
              <a:t>64% </a:t>
            </a:r>
            <a:r>
              <a:rPr lang="en"/>
              <a:t>for EWRT 1A and 79% for LART 250.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Success rates in EWRT 1A with a LART 250 co-requisite ARE lower than overall EWRT 1A success rates (64% vs. 81%).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Consideration #1:  </a:t>
            </a:r>
            <a:r>
              <a:rPr lang="en">
                <a:solidFill>
                  <a:schemeClr val="dk2"/>
                </a:solidFill>
              </a:rPr>
              <a:t>Students whose highest course prior to EWRT1A was EWRT211 had a success rate of </a:t>
            </a:r>
            <a:r>
              <a:rPr b="1" lang="en">
                <a:solidFill>
                  <a:schemeClr val="dk2"/>
                </a:solidFill>
              </a:rPr>
              <a:t>77%</a:t>
            </a:r>
            <a:r>
              <a:rPr lang="en">
                <a:solidFill>
                  <a:schemeClr val="dk2"/>
                </a:solidFill>
              </a:rPr>
              <a:t> in EWRT1A in fall 2018</a:t>
            </a:r>
            <a:r>
              <a:rPr lang="en" sz="1000">
                <a:solidFill>
                  <a:schemeClr val="dk2"/>
                </a:solidFill>
              </a:rPr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Consideration #2:  </a:t>
            </a:r>
            <a:r>
              <a:rPr lang="en">
                <a:solidFill>
                  <a:schemeClr val="dk2"/>
                </a:solidFill>
              </a:rPr>
              <a:t>Throughput rates for students whose first course was EWRT211 and successfully completed EWRT1A in one year averaged </a:t>
            </a:r>
            <a:r>
              <a:rPr b="1" lang="en">
                <a:solidFill>
                  <a:schemeClr val="dk2"/>
                </a:solidFill>
              </a:rPr>
              <a:t>70% </a:t>
            </a:r>
            <a:r>
              <a:rPr lang="en">
                <a:solidFill>
                  <a:schemeClr val="dk2"/>
                </a:solidFill>
              </a:rPr>
              <a:t>over the past two fall terms.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T</a:t>
            </a:r>
            <a:r>
              <a:rPr b="1" lang="en">
                <a:solidFill>
                  <a:schemeClr val="dk2"/>
                </a:solidFill>
              </a:rPr>
              <a:t>eaching this bundled course is challenging and will require more collaboration, sharing of curricula, and professional development. 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11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Communities offer ideas for bolstering support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451925"/>
            <a:ext cx="8520600" cy="3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CREM:  Counseling, Reading, English and Math had higher success rates in EWRT 1A + LART 250: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-counseling support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-faculty collaboration &amp; shared assignments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-thematic units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-tutoring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-same students over more than one quarter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Mandy Lucas, Amanda Lien, Brian Malone &amp; Kim Huynh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200" y="2968374"/>
            <a:ext cx="2168100" cy="16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8400" y="2028023"/>
            <a:ext cx="1734275" cy="14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Qualitative Data about EWRT 1A + LART 250 Pilots: SLOs</a:t>
            </a:r>
            <a:endParaRPr sz="2400"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872000"/>
            <a:ext cx="8520600" cy="4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50% of students enrolled in EWRT 1A + LART 250 because they thought they could be more successful than in regular classes.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60% indicated that they “very often” worked with classmates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51% indicated that the counseling they received will be “very much” valuable to them in completing their academic, career and personal goals.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61% described the quality of their relationships with teachers as “very friendly, supportive, and helpful.”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55% described the quality of their relationships with classmates as “very friendly, supportive, and helpful.”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95% of respondents said they would recommend this learning community to a friend or family member.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of Pilot Program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Just-in-time instruction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Counseling Support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 embedded tutoring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Faculty training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curriculum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LinC Summer Institute for planning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900" y="1012300"/>
            <a:ext cx="3511224" cy="23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450" y="3117550"/>
            <a:ext cx="2619750" cy="18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922" y="3438072"/>
            <a:ext cx="1926125" cy="14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17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 705 English &amp; Reading implementation in a nutshell 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657525"/>
            <a:ext cx="8520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assess students by high school GPA and upcoming Guided Self Placement if students do not have a HS GPA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more required pre-requisite classes: EWRT &amp; READ 200 / 211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with GPA of 2.6 and above place directly into EWRT 1A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with GPA of 1.91 to 2.59 place into EWRT 1A + co-requisite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with GPA of 0 - 1.9 place into :Stretch” EWRT 1AS (first quarter) and EWRT 1AT (second quarter)</a:t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750" y="1057287"/>
            <a:ext cx="2032651" cy="11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542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212625"/>
            <a:ext cx="8520600" cy="3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https://www.chronicle.com/interactives/Trend19-Remediation-Main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“The End of the Remediation Course” by Katherine Mangan </a:t>
            </a:r>
            <a:r>
              <a:rPr i="1" lang="en"/>
              <a:t>The Chronicle of Higher Education</a:t>
            </a:r>
            <a:r>
              <a:rPr lang="en"/>
              <a:t>, Feb. 19, 2019</a:t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3925" y="2602275"/>
            <a:ext cx="3220669" cy="214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9" y="2811000"/>
            <a:ext cx="2522223" cy="189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1950" y="2846688"/>
            <a:ext cx="2296800" cy="22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6724" y="101550"/>
            <a:ext cx="1681524" cy="13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10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July, 2018 Assembly Bill AB 705 Implementation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542725"/>
            <a:ext cx="8520600" cy="30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High School Performance Metric for English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HS GPA ≥ 2.6:  </a:t>
            </a:r>
            <a:r>
              <a:rPr b="1" lang="en">
                <a:solidFill>
                  <a:schemeClr val="dk2"/>
                </a:solidFill>
              </a:rPr>
              <a:t>Transfer-Level English Composition (</a:t>
            </a:r>
            <a:r>
              <a:rPr lang="en">
                <a:solidFill>
                  <a:srgbClr val="000000"/>
                </a:solidFill>
              </a:rPr>
              <a:t>No additional academic or concurrent support required)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HS GPA 1.9 - 2.6</a:t>
            </a:r>
            <a:r>
              <a:rPr lang="en">
                <a:solidFill>
                  <a:srgbClr val="000000"/>
                </a:solidFill>
              </a:rPr>
              <a:t>: </a:t>
            </a:r>
            <a:r>
              <a:rPr b="1" lang="en">
                <a:solidFill>
                  <a:srgbClr val="000000"/>
                </a:solidFill>
              </a:rPr>
              <a:t>Transfer-Level English Composition + </a:t>
            </a:r>
            <a:r>
              <a:rPr lang="en">
                <a:solidFill>
                  <a:srgbClr val="000000"/>
                </a:solidFill>
              </a:rPr>
              <a:t>Additional academic and concurrent support recommended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HSGPA &lt; 1.</a:t>
            </a:r>
            <a:r>
              <a:rPr b="1" lang="en">
                <a:solidFill>
                  <a:srgbClr val="000000"/>
                </a:solidFill>
              </a:rPr>
              <a:t>9:  </a:t>
            </a:r>
            <a:r>
              <a:rPr b="1" lang="en">
                <a:solidFill>
                  <a:srgbClr val="000000"/>
                </a:solidFill>
              </a:rPr>
              <a:t>Transfer-Level English Composition + </a:t>
            </a:r>
            <a:r>
              <a:rPr lang="en">
                <a:solidFill>
                  <a:srgbClr val="000000"/>
                </a:solidFill>
              </a:rPr>
              <a:t>Additional academic and concurrent support strongly recommended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Seriously?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825" y="1068425"/>
            <a:ext cx="7715249" cy="41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18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Developmental Reading &amp; Writing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2334350"/>
            <a:ext cx="8520600" cy="28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Loss of reading and basic skills writing instruction.  No more required pre-requisite reading and writing classes!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to  teach skills and provide support with dwindling hours of instruction?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student who tested into Read 200 and EWRT 200 receives 20 units of instruction before EWRT 1A.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00" y="1063588"/>
            <a:ext cx="1846299" cy="12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9428" y="1187975"/>
            <a:ext cx="3082874" cy="11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you kidding me?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92950"/>
            <a:ext cx="7116799" cy="43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we got to work...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325" y="1152475"/>
            <a:ext cx="77152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Curriculum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8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EWRT 1A + LART 250 (5 units) Pilot Program Fall 2018 - Spring 2019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LART 250: Integration of reading and writing instruction; team taught.  Designed for students with a GPA of 2.0 - 2.59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New faculty working together developing curriculum (Lauren Gordon, Chesa Caparas, Kristin Agius, Becky Roberts, Julie Sartwell, Anne Argyriou, Kim Huynh, Brian Malone, Jill Quigley)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Stretch EWRT 1A = EWRT 1AS + EWRT 1AT spread over two quarters with 3/2 co-requisite support.  Brian Malone is piloting this course Winter 2019 &amp; Spring 2019. Designed for students with HS GPA of &lt; 1.9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350" y="225250"/>
            <a:ext cx="1988550" cy="14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75" y="53900"/>
            <a:ext cx="2237525" cy="11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infuse Reading &amp; Writing Instruction?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LART 250: </a:t>
            </a:r>
            <a:r>
              <a:rPr lang="en"/>
              <a:t> Integrated Reading and Writing Co-requisite taught alongside EWRT 1A.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STRETCH EWRT 1AS &amp; EWRT 1AT</a:t>
            </a:r>
            <a:r>
              <a:rPr lang="en"/>
              <a:t> (Intensive English and Reading Composition)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 as much reading instruction as possible.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 the curriculum completely with EWRT 1A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essential and timely instruction for students who have gaps in knowledge or skills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support: Embedded tutoring, workshops at the WRC, counseling, Starfish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 standards but provide multiple avenues for students to achieve those standards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engaging and thematic curriculum.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Collaboration: 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970100"/>
            <a:ext cx="8520600" cy="42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Thomas Ray, Dean of Language Arts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Lydia Hearn, English Department Co-Chair and Scheduler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Roseanne Quinn (English Department Chair)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Kim Palmore (English Department Interim Chair)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Faculty:  Julie Sartwell, Becky Roberts, Brian Malone, Jamie Joseph, Anne Argyriou, Karen Chow (Academic Senate President), Chesa Caparas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CASA counselors (Felisa Vilaubi and Monica Ganesh) helped with outreach, counseling, registration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WRC: Diana Alves de Lima &amp; Victoria Kahler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Assessment Office:  Casie Wheat &amp; Admin:  Barry Johnson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Renne Augustine (Articulation)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LinC Program:  Funding + Counseling (Mandy Lucas) Anu Khanna &amp; Summer Institute!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722" y="778100"/>
            <a:ext cx="1623950" cy="16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