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39"/>
  </p:notesMasterIdLst>
  <p:sldIdLst>
    <p:sldId id="358" r:id="rId3"/>
    <p:sldId id="509" r:id="rId4"/>
    <p:sldId id="546" r:id="rId5"/>
    <p:sldId id="547" r:id="rId6"/>
    <p:sldId id="529" r:id="rId7"/>
    <p:sldId id="548" r:id="rId8"/>
    <p:sldId id="551" r:id="rId9"/>
    <p:sldId id="533" r:id="rId10"/>
    <p:sldId id="531" r:id="rId11"/>
    <p:sldId id="526" r:id="rId12"/>
    <p:sldId id="525" r:id="rId13"/>
    <p:sldId id="527" r:id="rId14"/>
    <p:sldId id="530" r:id="rId15"/>
    <p:sldId id="528" r:id="rId16"/>
    <p:sldId id="564" r:id="rId17"/>
    <p:sldId id="539" r:id="rId18"/>
    <p:sldId id="559" r:id="rId19"/>
    <p:sldId id="556" r:id="rId20"/>
    <p:sldId id="557" r:id="rId21"/>
    <p:sldId id="558" r:id="rId22"/>
    <p:sldId id="532" r:id="rId23"/>
    <p:sldId id="562" r:id="rId24"/>
    <p:sldId id="561" r:id="rId25"/>
    <p:sldId id="565" r:id="rId26"/>
    <p:sldId id="534" r:id="rId27"/>
    <p:sldId id="552" r:id="rId28"/>
    <p:sldId id="553" r:id="rId29"/>
    <p:sldId id="543" r:id="rId30"/>
    <p:sldId id="554" r:id="rId31"/>
    <p:sldId id="550" r:id="rId32"/>
    <p:sldId id="563" r:id="rId33"/>
    <p:sldId id="560" r:id="rId34"/>
    <p:sldId id="536" r:id="rId35"/>
    <p:sldId id="555" r:id="rId36"/>
    <p:sldId id="538" r:id="rId37"/>
    <p:sldId id="566" r:id="rId38"/>
  </p:sldIdLst>
  <p:sldSz cx="10160000" cy="571500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B00"/>
    <a:srgbClr val="A50001"/>
    <a:srgbClr val="990102"/>
    <a:srgbClr val="DD7330"/>
    <a:srgbClr val="BB7C3C"/>
    <a:srgbClr val="C18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B705-719F-5710-1616-E02AC370DAE6}" v="211" dt="2023-08-22T17:44:23.836"/>
    <p1510:client id="{78F868B8-D242-6644-2EDA-68A9D5A8B16A}" v="193" dt="2023-09-07T22:43:34.084"/>
    <p1510:client id="{B5169C2D-BFF4-33FB-2106-80252189FFA7}" v="1044" dt="2023-09-12T18:12:19.251"/>
    <p1510:client id="{D3A31401-6691-AB45-7A60-E97BAF5E99A8}" v="293" dt="2023-08-22T16:46:58.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00"/>
        <p:guide pos="320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49D54-E5E5-674A-9E60-7057C5B965E9}"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12900-0737-5C4E-A5CA-3CC60C93A935}" type="slidenum">
              <a:rPr lang="en-US" smtClean="0"/>
              <a:t>‹#›</a:t>
            </a:fld>
            <a:endParaRPr lang="en-US"/>
          </a:p>
        </p:txBody>
      </p:sp>
    </p:spTree>
    <p:extLst>
      <p:ext uri="{BB962C8B-B14F-4D97-AF65-F5344CB8AC3E}">
        <p14:creationId xmlns:p14="http://schemas.microsoft.com/office/powerpoint/2010/main" val="554785544"/>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a:cs typeface="Calibri"/>
              </a:rPr>
              <a:t>Veronica</a:t>
            </a:r>
          </a:p>
          <a:p>
            <a:endParaRPr lang="en-US" sz="900">
              <a:cs typeface="Calibri"/>
            </a:endParaRPr>
          </a:p>
          <a:p>
            <a:r>
              <a:rPr lang="en-US"/>
              <a:t>2 minutes</a:t>
            </a:r>
          </a:p>
        </p:txBody>
      </p:sp>
      <p:sp>
        <p:nvSpPr>
          <p:cNvPr id="4" name="Slide Number Placeholder 3"/>
          <p:cNvSpPr>
            <a:spLocks noGrp="1"/>
          </p:cNvSpPr>
          <p:nvPr>
            <p:ph type="sldNum" sz="quarter" idx="10"/>
          </p:nvPr>
        </p:nvSpPr>
        <p:spPr/>
        <p:txBody>
          <a:bodyPr/>
          <a:lstStyle/>
          <a:p>
            <a:fld id="{5E412900-0737-5C4E-A5CA-3CC60C93A93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3911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sz="900">
                <a:cs typeface="Calibri"/>
              </a:rPr>
              <a:t>1 minute</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70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98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a:p>
            <a:endParaRPr lang="en-US" sz="900">
              <a:cs typeface="Calibri"/>
            </a:endParaRPr>
          </a:p>
          <a:p>
            <a:r>
              <a:rPr lang="en-US" sz="900">
                <a:cs typeface="Calibri"/>
              </a:rPr>
              <a:t>1 minute</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79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Mary</a:t>
            </a:r>
          </a:p>
          <a:p>
            <a:endParaRPr lang="en-US"/>
          </a:p>
          <a:p>
            <a:r>
              <a:rPr lang="en-US" sz="900">
                <a:cs typeface="Calibri"/>
              </a:rPr>
              <a:t>2 minutes</a:t>
            </a:r>
            <a:endParaRPr lang="en-US"/>
          </a:p>
          <a:p>
            <a:endParaRPr lang="en-US" sz="900">
              <a:cs typeface="Calibri"/>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50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5 minutes - Mary</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333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126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77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390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235" lvl="1"/>
            <a:r>
              <a:rPr lang="en-US"/>
              <a:t>Mallory</a:t>
            </a:r>
          </a:p>
          <a:p>
            <a:pPr marL="356235" lvl="1">
              <a:buFont typeface="Arial,Sans-Serif"/>
            </a:pPr>
            <a:endParaRPr lang="en-US" sz="900"/>
          </a:p>
          <a:p>
            <a:pPr marL="356235" lvl="1">
              <a:buFont typeface="Arial,Sans-Serif"/>
            </a:pPr>
            <a:r>
              <a:rPr lang="en-US" sz="900"/>
              <a:t>Ask them to read one from the audience</a:t>
            </a:r>
            <a:endParaRPr lang="en-US" sz="900">
              <a:cs typeface="Calibri"/>
            </a:endParaRPr>
          </a:p>
          <a:p>
            <a:r>
              <a:rPr lang="en-US" sz="900">
                <a:cs typeface="Calibri"/>
              </a:rPr>
              <a:t> 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68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Veronica</a:t>
            </a:r>
          </a:p>
          <a:p>
            <a:endParaRPr lang="en-US" sz="900">
              <a:cs typeface="Calibri"/>
            </a:endParaRPr>
          </a:p>
          <a:p>
            <a:r>
              <a:rPr lang="en-US" sz="900">
                <a:cs typeface="Calibri"/>
              </a:rPr>
              <a:t>2 minutes</a:t>
            </a:r>
          </a:p>
        </p:txBody>
      </p:sp>
      <p:sp>
        <p:nvSpPr>
          <p:cNvPr id="4" name="Slide Number Placeholder 3"/>
          <p:cNvSpPr>
            <a:spLocks noGrp="1"/>
          </p:cNvSpPr>
          <p:nvPr>
            <p:ph type="sldNum" sz="quarter" idx="5"/>
          </p:nvPr>
        </p:nvSpPr>
        <p:spPr/>
        <p:txBody>
          <a:bodyPr/>
          <a:lstStyle/>
          <a:p>
            <a:fld id="{5E412900-0737-5C4E-A5CA-3CC60C93A935}" type="slidenum">
              <a:rPr lang="en-US" smtClean="0"/>
              <a:t>2</a:t>
            </a:fld>
            <a:endParaRPr lang="en-US"/>
          </a:p>
        </p:txBody>
      </p:sp>
    </p:spTree>
    <p:extLst>
      <p:ext uri="{BB962C8B-B14F-4D97-AF65-F5344CB8AC3E}">
        <p14:creationId xmlns:p14="http://schemas.microsoft.com/office/powerpoint/2010/main" val="129155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6235" lvl="1"/>
            <a:r>
              <a:rPr lang="en-US"/>
              <a:t>Mallory</a:t>
            </a:r>
          </a:p>
          <a:p>
            <a:pPr marL="356235" lvl="1"/>
            <a:endParaRPr lang="en-US" sz="900">
              <a:cs typeface="Calibri"/>
            </a:endParaRPr>
          </a:p>
          <a:p>
            <a:pPr marL="356235" lvl="1"/>
            <a:r>
              <a:rPr lang="en-US" sz="900"/>
              <a:t> 2 minutes</a:t>
            </a:r>
            <a:endParaRPr lang="en-US" sz="900">
              <a:cs typeface="Calibri"/>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940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Mallory</a:t>
            </a:r>
          </a:p>
          <a:p>
            <a:endParaRPr lang="en-US"/>
          </a:p>
          <a:p>
            <a:r>
              <a:rPr lang="en-US" sz="900">
                <a:cs typeface="Calibri"/>
              </a:rPr>
              <a:t>5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104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sz="900">
                <a:cs typeface="Calibri"/>
              </a:rPr>
              <a:t>10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04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sz="900">
                <a:cs typeface="Calibri"/>
              </a:rPr>
              <a:t>5 minutes</a:t>
            </a:r>
          </a:p>
          <a:p>
            <a:endParaRPr lang="en-US" sz="900">
              <a:cs typeface="Calibri"/>
            </a:endParaRPr>
          </a:p>
          <a:p>
            <a:r>
              <a:rPr lang="en-US" sz="900">
                <a:cs typeface="Calibri"/>
              </a:rPr>
              <a:t>50 hour to here</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200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507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sz="900">
                <a:cs typeface="Calibri"/>
              </a:rPr>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406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sz="900"/>
              <a:t> 2 minutes</a:t>
            </a:r>
            <a:endParaRPr lang="en-US" sz="900">
              <a:cs typeface="Calibri"/>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617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99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 </a:t>
            </a:r>
          </a:p>
          <a:p>
            <a:endParaRPr lang="en-US" sz="900">
              <a:cs typeface="Calibri"/>
            </a:endParaRPr>
          </a:p>
          <a:p>
            <a:r>
              <a:rPr lang="en-US" sz="900">
                <a:cs typeface="Calibri"/>
              </a:rPr>
              <a:t>Note these questions are in the comprehensive program review form.</a:t>
            </a:r>
          </a:p>
          <a:p>
            <a:endParaRPr lang="en-US" sz="900">
              <a:cs typeface="Calibri"/>
            </a:endParaRPr>
          </a:p>
          <a:p>
            <a:r>
              <a:rPr lang="en-US" sz="900">
                <a:cs typeface="Calibri"/>
              </a:rPr>
              <a:t>10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641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71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83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endParaRPr lang="en-US" sz="900">
              <a:cs typeface="Calibri"/>
            </a:endParaRPr>
          </a:p>
          <a:p>
            <a:r>
              <a:rPr lang="en-US" sz="900">
                <a:cs typeface="Calibri"/>
              </a:rPr>
              <a:t>5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558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Veronica</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7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218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sz="900">
                <a:cs typeface="Calibri"/>
              </a:rPr>
              <a:t>5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2407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a:p>
            <a:endParaRPr lang="en-US" sz="900">
              <a:cs typeface="Calibri"/>
            </a:endParaRPr>
          </a:p>
          <a:p>
            <a:r>
              <a:rPr lang="en-US" sz="900">
                <a:cs typeface="Calibri"/>
              </a:rPr>
              <a:t>10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67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 – demo new tool and promote program review workshop on Friday 2-3 p.m. </a:t>
            </a:r>
            <a:r>
              <a:rPr lang="en-US" sz="900" err="1">
                <a:cs typeface="Calibri"/>
              </a:rPr>
              <a:t>Hyflex</a:t>
            </a:r>
            <a:r>
              <a:rPr lang="en-US" sz="900">
                <a:cs typeface="Calibri"/>
              </a:rPr>
              <a:t> Classroom, MLC</a:t>
            </a:r>
          </a:p>
          <a:p>
            <a:endParaRPr lang="en-US" sz="900">
              <a:cs typeface="Calibri"/>
            </a:endParaRPr>
          </a:p>
          <a:p>
            <a:r>
              <a:rPr lang="en-US" sz="900">
                <a:cs typeface="Calibri"/>
              </a:rPr>
              <a:t>2 minutes</a:t>
            </a:r>
            <a:endParaRPr lang="en-US"/>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83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 – demo new tool and promote program review workshop on Friday 2-3 p.m. </a:t>
            </a:r>
            <a:r>
              <a:rPr lang="en-US" sz="900" err="1">
                <a:cs typeface="Calibri"/>
              </a:rPr>
              <a:t>Hyflex</a:t>
            </a:r>
            <a:r>
              <a:rPr lang="en-US" sz="900">
                <a:cs typeface="Calibri"/>
              </a:rPr>
              <a:t> Classroom, MLC</a:t>
            </a:r>
          </a:p>
          <a:p>
            <a:endParaRPr lang="en-US" sz="900">
              <a:cs typeface="Calibri"/>
            </a:endParaRPr>
          </a:p>
          <a:p>
            <a:r>
              <a:rPr lang="en-US" sz="900">
                <a:cs typeface="Calibri"/>
              </a:rPr>
              <a:t>5 minutes</a:t>
            </a:r>
          </a:p>
          <a:p>
            <a:endParaRPr lang="en-US" sz="900">
              <a:cs typeface="Calibri"/>
            </a:endParaRPr>
          </a:p>
          <a:p>
            <a:r>
              <a:rPr lang="en-US" sz="900">
                <a:cs typeface="Calibri"/>
              </a:rPr>
              <a:t>1:40 if we keep to the timing, gives us time to go over here and there. </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96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28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Mallory</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429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Veronica</a:t>
            </a:r>
          </a:p>
          <a:p>
            <a:endParaRPr lang="en-US" sz="900">
              <a:cs typeface="Calibri"/>
            </a:endParaRPr>
          </a:p>
          <a:p>
            <a:r>
              <a:rPr lang="en-US"/>
              <a:t>2 minutes</a:t>
            </a: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792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Mary</a:t>
            </a:r>
          </a:p>
          <a:p>
            <a:r>
              <a:rPr lang="en-US" sz="900"/>
              <a:t>emphasize as goals are part of the new accreditation Standards</a:t>
            </a:r>
            <a:endParaRPr lang="en-US" sz="900">
              <a:cs typeface="Calibri"/>
            </a:endParaRPr>
          </a:p>
          <a:p>
            <a:endParaRPr lang="en-US" sz="900">
              <a:cs typeface="Calibri"/>
            </a:endParaRPr>
          </a:p>
          <a:p>
            <a:r>
              <a:rPr lang="en-US" sz="900"/>
              <a:t>2 minutes</a:t>
            </a:r>
            <a:endParaRPr lang="en-US" sz="900">
              <a:cs typeface="Calibri"/>
            </a:endParaRPr>
          </a:p>
          <a:p>
            <a:endParaRPr lang="en-US" sz="900">
              <a:cs typeface="Calibri"/>
            </a:endParaRPr>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5E412900-0737-5C4E-A5CA-3CC60C93A9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7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endParaRPr lang="en-US"/>
          </a:p>
          <a:p>
            <a:endParaRPr lang="en-US" sz="900">
              <a:cs typeface="Calibri"/>
            </a:endParaRPr>
          </a:p>
          <a:p>
            <a:r>
              <a:rPr lang="en-US" sz="900">
                <a:cs typeface="Calibri"/>
              </a:rPr>
              <a:t>5 minutes</a:t>
            </a:r>
            <a:endParaRPr lang="en-US"/>
          </a:p>
        </p:txBody>
      </p:sp>
      <p:sp>
        <p:nvSpPr>
          <p:cNvPr id="4" name="Slide Number Placeholder 3"/>
          <p:cNvSpPr>
            <a:spLocks noGrp="1"/>
          </p:cNvSpPr>
          <p:nvPr>
            <p:ph type="sldNum" sz="quarter" idx="5"/>
          </p:nvPr>
        </p:nvSpPr>
        <p:spPr/>
        <p:txBody>
          <a:bodyPr/>
          <a:lstStyle/>
          <a:p>
            <a:fld id="{5E412900-0737-5C4E-A5CA-3CC60C93A935}" type="slidenum">
              <a:rPr lang="en-US" smtClean="0"/>
              <a:t>8</a:t>
            </a:fld>
            <a:endParaRPr lang="en-US"/>
          </a:p>
        </p:txBody>
      </p:sp>
    </p:spTree>
    <p:extLst>
      <p:ext uri="{BB962C8B-B14F-4D97-AF65-F5344CB8AC3E}">
        <p14:creationId xmlns:p14="http://schemas.microsoft.com/office/powerpoint/2010/main" val="144437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cs typeface="Calibri"/>
              </a:rPr>
              <a:t>Mallory</a:t>
            </a:r>
          </a:p>
          <a:p>
            <a:endParaRPr lang="en-US" sz="900">
              <a:cs typeface="Calibri"/>
            </a:endParaRPr>
          </a:p>
          <a:p>
            <a:r>
              <a:rPr lang="en-US" sz="900">
                <a:cs typeface="Calibri"/>
              </a:rPr>
              <a:t>1 minute</a:t>
            </a:r>
          </a:p>
        </p:txBody>
      </p:sp>
      <p:sp>
        <p:nvSpPr>
          <p:cNvPr id="4" name="Slide Number Placeholder 3"/>
          <p:cNvSpPr>
            <a:spLocks noGrp="1"/>
          </p:cNvSpPr>
          <p:nvPr>
            <p:ph type="sldNum" sz="quarter" idx="5"/>
          </p:nvPr>
        </p:nvSpPr>
        <p:spPr/>
        <p:txBody>
          <a:bodyPr/>
          <a:lstStyle/>
          <a:p>
            <a:fld id="{5E412900-0737-5C4E-A5CA-3CC60C93A935}" type="slidenum">
              <a:rPr lang="en-US" smtClean="0"/>
              <a:t>9</a:t>
            </a:fld>
            <a:endParaRPr lang="en-US"/>
          </a:p>
        </p:txBody>
      </p:sp>
    </p:spTree>
    <p:extLst>
      <p:ext uri="{BB962C8B-B14F-4D97-AF65-F5344CB8AC3E}">
        <p14:creationId xmlns:p14="http://schemas.microsoft.com/office/powerpoint/2010/main" val="201275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4646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371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2127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75878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3717"/>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931333" y="1092201"/>
            <a:ext cx="9228667" cy="462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35053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931333" y="1092201"/>
            <a:ext cx="9228667" cy="4622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5"/>
          <a:stretch>
            <a:fillRect/>
          </a:stretch>
        </p:blipFill>
        <p:spPr>
          <a:xfrm>
            <a:off x="246946" y="158750"/>
            <a:ext cx="1580688" cy="565150"/>
          </a:xfrm>
          <a:prstGeom prst="rect">
            <a:avLst/>
          </a:prstGeom>
        </p:spPr>
      </p:pic>
    </p:spTree>
    <p:extLst>
      <p:ext uri="{BB962C8B-B14F-4D97-AF65-F5344CB8AC3E}">
        <p14:creationId xmlns:p14="http://schemas.microsoft.com/office/powerpoint/2010/main" val="1207043315"/>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761985" rtl="0" eaLnBrk="1" latinLnBrk="0" hangingPunct="1">
        <a:lnSpc>
          <a:spcPct val="90000"/>
        </a:lnSpc>
        <a:spcBef>
          <a:spcPct val="0"/>
        </a:spcBef>
        <a:buNone/>
        <a:defRPr sz="3667" b="1" kern="1200">
          <a:solidFill>
            <a:schemeClr val="bg1"/>
          </a:solidFill>
          <a:latin typeface="+mj-lt"/>
          <a:ea typeface="+mj-ea"/>
          <a:cs typeface="+mj-cs"/>
        </a:defRPr>
      </a:lvl1pPr>
    </p:titleStyle>
    <p:body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p:bodyStyle>
    <p:otherStyle>
      <a:defPPr>
        <a:defRPr lang="en-US"/>
      </a:defPPr>
      <a:lvl1pPr marL="0" algn="l" defTabSz="761985" rtl="0" eaLnBrk="1" latinLnBrk="0" hangingPunct="1">
        <a:defRPr sz="1500" kern="1200">
          <a:solidFill>
            <a:schemeClr val="tx1"/>
          </a:solidFill>
          <a:latin typeface="+mn-lt"/>
          <a:ea typeface="+mn-ea"/>
          <a:cs typeface="+mn-cs"/>
        </a:defRPr>
      </a:lvl1pPr>
      <a:lvl2pPr marL="380992" algn="l" defTabSz="761985" rtl="0" eaLnBrk="1" latinLnBrk="0" hangingPunct="1">
        <a:defRPr sz="1500" kern="1200">
          <a:solidFill>
            <a:schemeClr val="tx1"/>
          </a:solidFill>
          <a:latin typeface="+mn-lt"/>
          <a:ea typeface="+mn-ea"/>
          <a:cs typeface="+mn-cs"/>
        </a:defRPr>
      </a:lvl2pPr>
      <a:lvl3pPr marL="761985" algn="l" defTabSz="761985" rtl="0" eaLnBrk="1" latinLnBrk="0" hangingPunct="1">
        <a:defRPr sz="1500" kern="1200">
          <a:solidFill>
            <a:schemeClr val="tx1"/>
          </a:solidFill>
          <a:latin typeface="+mn-lt"/>
          <a:ea typeface="+mn-ea"/>
          <a:cs typeface="+mn-cs"/>
        </a:defRPr>
      </a:lvl3pPr>
      <a:lvl4pPr marL="1142977" algn="l" defTabSz="761985" rtl="0" eaLnBrk="1" latinLnBrk="0" hangingPunct="1">
        <a:defRPr sz="1500" kern="1200">
          <a:solidFill>
            <a:schemeClr val="tx1"/>
          </a:solidFill>
          <a:latin typeface="+mn-lt"/>
          <a:ea typeface="+mn-ea"/>
          <a:cs typeface="+mn-cs"/>
        </a:defRPr>
      </a:lvl4pPr>
      <a:lvl5pPr marL="1523970" algn="l" defTabSz="761985" rtl="0" eaLnBrk="1" latinLnBrk="0" hangingPunct="1">
        <a:defRPr sz="1500" kern="1200">
          <a:solidFill>
            <a:schemeClr val="tx1"/>
          </a:solidFill>
          <a:latin typeface="+mn-lt"/>
          <a:ea typeface="+mn-ea"/>
          <a:cs typeface="+mn-cs"/>
        </a:defRPr>
      </a:lvl5pPr>
      <a:lvl6pPr marL="1904962" algn="l" defTabSz="761985" rtl="0" eaLnBrk="1" latinLnBrk="0" hangingPunct="1">
        <a:defRPr sz="1500" kern="1200">
          <a:solidFill>
            <a:schemeClr val="tx1"/>
          </a:solidFill>
          <a:latin typeface="+mn-lt"/>
          <a:ea typeface="+mn-ea"/>
          <a:cs typeface="+mn-cs"/>
        </a:defRPr>
      </a:lvl6pPr>
      <a:lvl7pPr marL="2285954" algn="l" defTabSz="761985" rtl="0" eaLnBrk="1" latinLnBrk="0" hangingPunct="1">
        <a:defRPr sz="1500" kern="1200">
          <a:solidFill>
            <a:schemeClr val="tx1"/>
          </a:solidFill>
          <a:latin typeface="+mn-lt"/>
          <a:ea typeface="+mn-ea"/>
          <a:cs typeface="+mn-cs"/>
        </a:defRPr>
      </a:lvl7pPr>
      <a:lvl8pPr marL="2666947" algn="l" defTabSz="761985" rtl="0" eaLnBrk="1" latinLnBrk="0" hangingPunct="1">
        <a:defRPr sz="1500" kern="1200">
          <a:solidFill>
            <a:schemeClr val="tx1"/>
          </a:solidFill>
          <a:latin typeface="+mn-lt"/>
          <a:ea typeface="+mn-ea"/>
          <a:cs typeface="+mn-cs"/>
        </a:defRPr>
      </a:lvl8pPr>
      <a:lvl9pPr marL="3047940" algn="l" defTabSz="761985"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695222" y="1"/>
            <a:ext cx="7464778" cy="830424"/>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931333" y="1092201"/>
            <a:ext cx="9228667" cy="4622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5"/>
          <a:stretch>
            <a:fillRect/>
          </a:stretch>
        </p:blipFill>
        <p:spPr>
          <a:xfrm>
            <a:off x="246946" y="158750"/>
            <a:ext cx="1580688" cy="565150"/>
          </a:xfrm>
          <a:prstGeom prst="rect">
            <a:avLst/>
          </a:prstGeom>
        </p:spPr>
      </p:pic>
    </p:spTree>
    <p:extLst>
      <p:ext uri="{BB962C8B-B14F-4D97-AF65-F5344CB8AC3E}">
        <p14:creationId xmlns:p14="http://schemas.microsoft.com/office/powerpoint/2010/main" val="1569007412"/>
      </p:ext>
    </p:extLst>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761985" rtl="0" eaLnBrk="1" latinLnBrk="0" hangingPunct="1">
        <a:lnSpc>
          <a:spcPct val="90000"/>
        </a:lnSpc>
        <a:spcBef>
          <a:spcPct val="0"/>
        </a:spcBef>
        <a:buNone/>
        <a:defRPr sz="3667" b="1" kern="1200">
          <a:solidFill>
            <a:schemeClr val="bg1"/>
          </a:solidFill>
          <a:latin typeface="+mj-lt"/>
          <a:ea typeface="+mj-ea"/>
          <a:cs typeface="+mj-cs"/>
        </a:defRPr>
      </a:lvl1pPr>
    </p:titleStyle>
    <p:body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p:bodyStyle>
    <p:otherStyle>
      <a:defPPr>
        <a:defRPr lang="en-US"/>
      </a:defPPr>
      <a:lvl1pPr marL="0" algn="l" defTabSz="761985" rtl="0" eaLnBrk="1" latinLnBrk="0" hangingPunct="1">
        <a:defRPr sz="1500" kern="1200">
          <a:solidFill>
            <a:schemeClr val="tx1"/>
          </a:solidFill>
          <a:latin typeface="+mn-lt"/>
          <a:ea typeface="+mn-ea"/>
          <a:cs typeface="+mn-cs"/>
        </a:defRPr>
      </a:lvl1pPr>
      <a:lvl2pPr marL="380992" algn="l" defTabSz="761985" rtl="0" eaLnBrk="1" latinLnBrk="0" hangingPunct="1">
        <a:defRPr sz="1500" kern="1200">
          <a:solidFill>
            <a:schemeClr val="tx1"/>
          </a:solidFill>
          <a:latin typeface="+mn-lt"/>
          <a:ea typeface="+mn-ea"/>
          <a:cs typeface="+mn-cs"/>
        </a:defRPr>
      </a:lvl2pPr>
      <a:lvl3pPr marL="761985" algn="l" defTabSz="761985" rtl="0" eaLnBrk="1" latinLnBrk="0" hangingPunct="1">
        <a:defRPr sz="1500" kern="1200">
          <a:solidFill>
            <a:schemeClr val="tx1"/>
          </a:solidFill>
          <a:latin typeface="+mn-lt"/>
          <a:ea typeface="+mn-ea"/>
          <a:cs typeface="+mn-cs"/>
        </a:defRPr>
      </a:lvl3pPr>
      <a:lvl4pPr marL="1142977" algn="l" defTabSz="761985" rtl="0" eaLnBrk="1" latinLnBrk="0" hangingPunct="1">
        <a:defRPr sz="1500" kern="1200">
          <a:solidFill>
            <a:schemeClr val="tx1"/>
          </a:solidFill>
          <a:latin typeface="+mn-lt"/>
          <a:ea typeface="+mn-ea"/>
          <a:cs typeface="+mn-cs"/>
        </a:defRPr>
      </a:lvl4pPr>
      <a:lvl5pPr marL="1523970" algn="l" defTabSz="761985" rtl="0" eaLnBrk="1" latinLnBrk="0" hangingPunct="1">
        <a:defRPr sz="1500" kern="1200">
          <a:solidFill>
            <a:schemeClr val="tx1"/>
          </a:solidFill>
          <a:latin typeface="+mn-lt"/>
          <a:ea typeface="+mn-ea"/>
          <a:cs typeface="+mn-cs"/>
        </a:defRPr>
      </a:lvl5pPr>
      <a:lvl6pPr marL="1904962" algn="l" defTabSz="761985" rtl="0" eaLnBrk="1" latinLnBrk="0" hangingPunct="1">
        <a:defRPr sz="1500" kern="1200">
          <a:solidFill>
            <a:schemeClr val="tx1"/>
          </a:solidFill>
          <a:latin typeface="+mn-lt"/>
          <a:ea typeface="+mn-ea"/>
          <a:cs typeface="+mn-cs"/>
        </a:defRPr>
      </a:lvl6pPr>
      <a:lvl7pPr marL="2285954" algn="l" defTabSz="761985" rtl="0" eaLnBrk="1" latinLnBrk="0" hangingPunct="1">
        <a:defRPr sz="1500" kern="1200">
          <a:solidFill>
            <a:schemeClr val="tx1"/>
          </a:solidFill>
          <a:latin typeface="+mn-lt"/>
          <a:ea typeface="+mn-ea"/>
          <a:cs typeface="+mn-cs"/>
        </a:defRPr>
      </a:lvl7pPr>
      <a:lvl8pPr marL="2666947" algn="l" defTabSz="761985" rtl="0" eaLnBrk="1" latinLnBrk="0" hangingPunct="1">
        <a:defRPr sz="1500" kern="1200">
          <a:solidFill>
            <a:schemeClr val="tx1"/>
          </a:solidFill>
          <a:latin typeface="+mn-lt"/>
          <a:ea typeface="+mn-ea"/>
          <a:cs typeface="+mn-cs"/>
        </a:defRPr>
      </a:lvl8pPr>
      <a:lvl9pPr marL="3047940" algn="l" defTabSz="761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forms.office.com/pages/responsepage.aspx?id=n7L3RQCxQUyAT7NBighZSmQvhxolAOVOgvRaF3uDNSlUMU9CSURRWEhIOU9ZUEE1R09KRkdVWlpaSC4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www.lifehack.org/articles/lifestyle/goal-setting-the-why-behind-the-wha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deanza.edu/gov/rapp/documents/Collegewide_Service_Areas_Program_Review_081723.docx" TargetMode="External"/><Relationship Id="rId3" Type="http://schemas.openxmlformats.org/officeDocument/2006/relationships/image" Target="../media/image4.jpeg"/><Relationship Id="rId7" Type="http://schemas.openxmlformats.org/officeDocument/2006/relationships/hyperlink" Target="https://www.deanza.edu/gov/rapp/documents/DeAnzaAcademicServicesProgramReview_Version6.23.23.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foothilldeanza-my.sharepoint.com/:w:/g/personal/20033656_fhda_edu/EVAS3FJr3vVPodzaZ6GZDBIBHOjwqMbcRKB2U06hyo4KJw?e=cZf5m0" TargetMode="External"/><Relationship Id="rId5" Type="http://schemas.openxmlformats.org/officeDocument/2006/relationships/hyperlink" Target="https://www.deanza.edu/gov/rapp/documents/DeAnza_InstructionalProgramReview_2023-24.pdf" TargetMode="External"/><Relationship Id="rId4" Type="http://schemas.openxmlformats.org/officeDocument/2006/relationships/hyperlink" Target="https://www.deanza.edu/gov/rapp/program_review.html"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AFC4185-C443-C943-9C38-352962FD4C69}"/>
              </a:ext>
            </a:extLst>
          </p:cNvPr>
          <p:cNvSpPr txBox="1">
            <a:spLocks noChangeArrowheads="1"/>
          </p:cNvSpPr>
          <p:nvPr/>
        </p:nvSpPr>
        <p:spPr bwMode="auto">
          <a:xfrm>
            <a:off x="0" y="4253779"/>
            <a:ext cx="101599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100" b="1">
                <a:solidFill>
                  <a:srgbClr val="900B00"/>
                </a:solidFill>
                <a:latin typeface="Arial"/>
                <a:ea typeface="ＭＳ Ｐゴシック"/>
                <a:cs typeface="Arial"/>
              </a:rPr>
              <a:t>District Opening Day, Fall 2023</a:t>
            </a:r>
          </a:p>
          <a:p>
            <a:pPr algn="ctr"/>
            <a:r>
              <a:rPr lang="en-US" sz="2100" b="1">
                <a:solidFill>
                  <a:srgbClr val="900B00"/>
                </a:solidFill>
                <a:latin typeface="Arial"/>
                <a:ea typeface="ＭＳ Ｐゴシック"/>
                <a:cs typeface="Arial"/>
              </a:rPr>
              <a:t>Making it Meaningful: Preparing for Program Review – Mission, Goals and Learning Outcomes</a:t>
            </a:r>
            <a:br>
              <a:rPr lang="en-US" sz="2100" b="1"/>
            </a:br>
            <a:r>
              <a:rPr lang="en-US" sz="2100" b="1">
                <a:solidFill>
                  <a:srgbClr val="900B00"/>
                </a:solidFill>
                <a:latin typeface="Arial"/>
                <a:ea typeface="ＭＳ Ｐゴシック"/>
                <a:cs typeface="Arial"/>
              </a:rPr>
              <a:t>Mary Pape, Veronica Avilla, Mallory Newell</a:t>
            </a:r>
            <a:endParaRPr lang="en-US" altLang="en-US" sz="2100" b="1">
              <a:solidFill>
                <a:srgbClr val="900B00"/>
              </a:solidFill>
              <a:latin typeface="Arial"/>
              <a:ea typeface="ＭＳ Ｐゴシック"/>
              <a:cs typeface="Arial"/>
            </a:endParaRPr>
          </a:p>
        </p:txBody>
      </p:sp>
    </p:spTree>
    <p:extLst>
      <p:ext uri="{BB962C8B-B14F-4D97-AF65-F5344CB8AC3E}">
        <p14:creationId xmlns:p14="http://schemas.microsoft.com/office/powerpoint/2010/main" val="37789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539993" y="242532"/>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Arial"/>
                <a:ea typeface="ＭＳ Ｐゴシック"/>
                <a:cs typeface="Arial"/>
              </a:rPr>
              <a:t>Vision</a:t>
            </a:r>
            <a:endParaRPr lang="en-US" altLang="en-US" sz="3600" b="0" i="0" u="none" strike="noStrike" kern="1200" cap="none" spc="0" normalizeH="0" baseline="0" noProof="0">
              <a:ln>
                <a:noFill/>
              </a:ln>
              <a:solidFill>
                <a:schemeClr val="bg1"/>
              </a:solidFill>
              <a:effectLst/>
              <a:uLnTx/>
              <a:uFillTx/>
              <a:latin typeface="Arial" charset="0"/>
              <a:ea typeface="ＭＳ Ｐゴシック" charset="-128"/>
              <a:cs typeface="Arial"/>
            </a:endParaRPr>
          </a:p>
        </p:txBody>
      </p:sp>
      <p:sp>
        <p:nvSpPr>
          <p:cNvPr id="3" name="TextBox 2">
            <a:extLst>
              <a:ext uri="{FF2B5EF4-FFF2-40B4-BE49-F238E27FC236}">
                <a16:creationId xmlns:a16="http://schemas.microsoft.com/office/drawing/2014/main" id="{AB721F12-8B1C-EE4F-E3CA-65C34C01625C}"/>
              </a:ext>
            </a:extLst>
          </p:cNvPr>
          <p:cNvSpPr txBox="1"/>
          <p:nvPr/>
        </p:nvSpPr>
        <p:spPr>
          <a:xfrm>
            <a:off x="3708399" y="2628900"/>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C0AC0E57-829D-9928-136F-8D6F0390EDE5}"/>
              </a:ext>
            </a:extLst>
          </p:cNvPr>
          <p:cNvSpPr txBox="1"/>
          <p:nvPr/>
        </p:nvSpPr>
        <p:spPr>
          <a:xfrm>
            <a:off x="1294426" y="1150869"/>
            <a:ext cx="798588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900B00"/>
                </a:solidFill>
                <a:latin typeface="Arial"/>
                <a:cs typeface="Arial"/>
              </a:rPr>
              <a:t>Our Vision</a:t>
            </a:r>
            <a:endParaRPr lang="en-US"/>
          </a:p>
          <a:p>
            <a:pPr marL="274320"/>
            <a:r>
              <a:rPr lang="en-US" sz="2400">
                <a:solidFill>
                  <a:srgbClr val="900B00"/>
                </a:solidFill>
                <a:latin typeface="Arial"/>
                <a:cs typeface="Arial"/>
              </a:rPr>
              <a:t>Empower all students to attain their educational goals, develop an equity-based mindset and become civic leaders in their communities.</a:t>
            </a:r>
            <a:endParaRPr lang="en-US">
              <a:ea typeface="Calibri"/>
              <a:cs typeface="Calibri"/>
            </a:endParaRPr>
          </a:p>
          <a:p>
            <a:pPr marL="274320" algn="l"/>
            <a:endParaRPr lang="en-US" sz="1400">
              <a:ea typeface="Calibri"/>
              <a:cs typeface="Calibri"/>
            </a:endParaRPr>
          </a:p>
        </p:txBody>
      </p:sp>
      <p:pic>
        <p:nvPicPr>
          <p:cNvPr id="8" name="Picture 8" descr="A group of people posing for a photo&#10;&#10;Description automatically generated">
            <a:extLst>
              <a:ext uri="{FF2B5EF4-FFF2-40B4-BE49-F238E27FC236}">
                <a16:creationId xmlns:a16="http://schemas.microsoft.com/office/drawing/2014/main" id="{B17EE655-BED1-DB97-FF41-E2C74573CA80}"/>
              </a:ext>
            </a:extLst>
          </p:cNvPr>
          <p:cNvPicPr>
            <a:picLocks noChangeAspect="1"/>
          </p:cNvPicPr>
          <p:nvPr/>
        </p:nvPicPr>
        <p:blipFill rotWithShape="1">
          <a:blip r:embed="rId4"/>
          <a:srcRect l="739" t="5535" r="3287" b="27798"/>
          <a:stretch/>
        </p:blipFill>
        <p:spPr>
          <a:xfrm>
            <a:off x="2256868" y="2808979"/>
            <a:ext cx="5934010" cy="2762094"/>
          </a:xfrm>
          <a:prstGeom prst="rect">
            <a:avLst/>
          </a:prstGeom>
        </p:spPr>
      </p:pic>
    </p:spTree>
    <p:extLst>
      <p:ext uri="{BB962C8B-B14F-4D97-AF65-F5344CB8AC3E}">
        <p14:creationId xmlns:p14="http://schemas.microsoft.com/office/powerpoint/2010/main" val="289894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39339" y="153644"/>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Arial"/>
                <a:ea typeface="ＭＳ Ｐゴシック"/>
                <a:cs typeface="Arial"/>
              </a:rPr>
              <a:t>Mission</a:t>
            </a:r>
            <a:endParaRPr kumimoji="0" lang="en-US" altLang="en-US" sz="3600" b="0"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pic>
        <p:nvPicPr>
          <p:cNvPr id="2" name="Picture 3" descr="A black and orange text&#10;&#10;Description automatically generated">
            <a:extLst>
              <a:ext uri="{FF2B5EF4-FFF2-40B4-BE49-F238E27FC236}">
                <a16:creationId xmlns:a16="http://schemas.microsoft.com/office/drawing/2014/main" id="{CC2411DE-B8D3-5303-198A-5F796FEDFEB2}"/>
              </a:ext>
            </a:extLst>
          </p:cNvPr>
          <p:cNvPicPr>
            <a:picLocks noChangeAspect="1"/>
          </p:cNvPicPr>
          <p:nvPr/>
        </p:nvPicPr>
        <p:blipFill>
          <a:blip r:embed="rId4"/>
          <a:stretch>
            <a:fillRect/>
          </a:stretch>
        </p:blipFill>
        <p:spPr>
          <a:xfrm>
            <a:off x="975167" y="1194661"/>
            <a:ext cx="8169562" cy="3828751"/>
          </a:xfrm>
          <a:prstGeom prst="rect">
            <a:avLst/>
          </a:prstGeom>
        </p:spPr>
      </p:pic>
    </p:spTree>
    <p:extLst>
      <p:ext uri="{BB962C8B-B14F-4D97-AF65-F5344CB8AC3E}">
        <p14:creationId xmlns:p14="http://schemas.microsoft.com/office/powerpoint/2010/main" val="117230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A4689C-3862-A3F1-1541-7CB6E50DFBFD}"/>
              </a:ext>
            </a:extLst>
          </p:cNvPr>
          <p:cNvSpPr/>
          <p:nvPr/>
        </p:nvSpPr>
        <p:spPr>
          <a:xfrm>
            <a:off x="3320242" y="1441862"/>
            <a:ext cx="3942461" cy="38602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581823" y="226846"/>
            <a:ext cx="71749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Arial"/>
                <a:ea typeface="ＭＳ Ｐゴシック"/>
                <a:cs typeface="Arial"/>
              </a:rPr>
              <a:t>Values</a:t>
            </a:r>
            <a:endParaRPr lang="en-US" altLang="en-US" sz="3600" b="0" i="0" u="none" strike="noStrike" kern="1200" cap="none" spc="0" normalizeH="0" baseline="0" noProof="0">
              <a:ln>
                <a:noFill/>
              </a:ln>
              <a:solidFill>
                <a:schemeClr val="bg1"/>
              </a:solidFill>
              <a:effectLst/>
              <a:uLnTx/>
              <a:uFillTx/>
              <a:latin typeface="Arial" charset="0"/>
              <a:ea typeface="ＭＳ Ｐゴシック" charset="-128"/>
              <a:cs typeface="Arial"/>
            </a:endParaRPr>
          </a:p>
        </p:txBody>
      </p:sp>
      <p:pic>
        <p:nvPicPr>
          <p:cNvPr id="4" name="Picture 3" descr="A diagram of different colored circles&#10;&#10;Description automatically generated">
            <a:extLst>
              <a:ext uri="{FF2B5EF4-FFF2-40B4-BE49-F238E27FC236}">
                <a16:creationId xmlns:a16="http://schemas.microsoft.com/office/drawing/2014/main" id="{3A3B269F-0969-42A1-8083-0603C8FD157C}"/>
              </a:ext>
            </a:extLst>
          </p:cNvPr>
          <p:cNvPicPr>
            <a:picLocks noChangeAspect="1"/>
          </p:cNvPicPr>
          <p:nvPr/>
        </p:nvPicPr>
        <p:blipFill>
          <a:blip r:embed="rId4"/>
          <a:stretch>
            <a:fillRect/>
          </a:stretch>
        </p:blipFill>
        <p:spPr>
          <a:xfrm>
            <a:off x="3262910" y="1341502"/>
            <a:ext cx="4056869" cy="4034207"/>
          </a:xfrm>
          <a:prstGeom prst="rect">
            <a:avLst/>
          </a:prstGeom>
        </p:spPr>
      </p:pic>
    </p:spTree>
    <p:extLst>
      <p:ext uri="{BB962C8B-B14F-4D97-AF65-F5344CB8AC3E}">
        <p14:creationId xmlns:p14="http://schemas.microsoft.com/office/powerpoint/2010/main" val="1123260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86398" y="215573"/>
            <a:ext cx="71749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2800" b="1">
                <a:solidFill>
                  <a:schemeClr val="bg1"/>
                </a:solidFill>
                <a:latin typeface="Arial"/>
                <a:ea typeface="ＭＳ Ｐゴシック"/>
                <a:cs typeface="Arial"/>
              </a:rPr>
              <a:t>Student Success Factors</a:t>
            </a:r>
            <a:endParaRPr lang="en-US">
              <a:solidFill>
                <a:schemeClr val="bg1"/>
              </a:solidFill>
              <a:cs typeface="Arial"/>
            </a:endParaRPr>
          </a:p>
        </p:txBody>
      </p:sp>
      <p:sp>
        <p:nvSpPr>
          <p:cNvPr id="4" name="TextBox 3">
            <a:extLst>
              <a:ext uri="{FF2B5EF4-FFF2-40B4-BE49-F238E27FC236}">
                <a16:creationId xmlns:a16="http://schemas.microsoft.com/office/drawing/2014/main" id="{8192FA62-3164-D724-3D07-775F959F9449}"/>
              </a:ext>
            </a:extLst>
          </p:cNvPr>
          <p:cNvSpPr txBox="1"/>
          <p:nvPr/>
        </p:nvSpPr>
        <p:spPr>
          <a:xfrm>
            <a:off x="635566" y="1229989"/>
            <a:ext cx="9303070" cy="3985706"/>
          </a:xfrm>
          <a:prstGeom prst="rect">
            <a:avLst/>
          </a:prstGeom>
          <a:noFill/>
        </p:spPr>
        <p:txBody>
          <a:bodyPr wrap="square" lIns="91440" tIns="45720" rIns="91440" bIns="45720" anchor="t">
            <a:spAutoFit/>
          </a:bodyPr>
          <a:lstStyle/>
          <a:p>
            <a:r>
              <a:rPr lang="en-US" sz="2300">
                <a:solidFill>
                  <a:srgbClr val="900B00"/>
                </a:solidFill>
                <a:latin typeface="Arial"/>
                <a:ea typeface="ＭＳ Ｐゴシック"/>
                <a:cs typeface="Arial"/>
              </a:rPr>
              <a:t>We will provide support in six key factors of student success. Our students will be: </a:t>
            </a:r>
          </a:p>
          <a:p>
            <a:pPr marL="342900" indent="-342900">
              <a:buFont typeface="Arial"/>
              <a:buChar char="•"/>
            </a:pPr>
            <a:r>
              <a:rPr lang="en-US" sz="2300" b="1">
                <a:solidFill>
                  <a:srgbClr val="900B00"/>
                </a:solidFill>
                <a:latin typeface="Arial"/>
                <a:ea typeface="ＭＳ Ｐゴシック"/>
                <a:cs typeface="Arial"/>
              </a:rPr>
              <a:t>Directed</a:t>
            </a:r>
            <a:r>
              <a:rPr lang="en-US" sz="2300">
                <a:solidFill>
                  <a:srgbClr val="900B00"/>
                </a:solidFill>
                <a:latin typeface="Arial"/>
                <a:ea typeface="ＭＳ Ｐゴシック"/>
                <a:cs typeface="Arial"/>
              </a:rPr>
              <a:t>, with a goal and the knowledge of how to achieve it. </a:t>
            </a:r>
            <a:endParaRPr lang="en-US" sz="1400">
              <a:cs typeface="Calibri"/>
            </a:endParaRPr>
          </a:p>
          <a:p>
            <a:pPr marL="342900" indent="-342900">
              <a:buFont typeface="Arial"/>
              <a:buChar char="•"/>
            </a:pPr>
            <a:r>
              <a:rPr lang="en-US" sz="2300" b="1">
                <a:solidFill>
                  <a:srgbClr val="900B00"/>
                </a:solidFill>
                <a:latin typeface="Arial"/>
                <a:ea typeface="ＭＳ Ｐゴシック"/>
                <a:cs typeface="Arial"/>
              </a:rPr>
              <a:t>Focused</a:t>
            </a:r>
            <a:r>
              <a:rPr lang="en-US" sz="2300">
                <a:solidFill>
                  <a:srgbClr val="900B00"/>
                </a:solidFill>
                <a:latin typeface="Arial"/>
                <a:ea typeface="ＭＳ Ｐゴシック"/>
                <a:cs typeface="Arial"/>
              </a:rPr>
              <a:t>, staying on track to achieve that goal. </a:t>
            </a:r>
          </a:p>
          <a:p>
            <a:pPr marL="342900" indent="-342900">
              <a:buFont typeface="Arial"/>
              <a:buChar char="•"/>
            </a:pPr>
            <a:r>
              <a:rPr lang="en-US" sz="2300" b="1">
                <a:solidFill>
                  <a:srgbClr val="900B00"/>
                </a:solidFill>
                <a:latin typeface="Arial"/>
                <a:ea typeface="ＭＳ Ｐゴシック"/>
                <a:cs typeface="Arial"/>
              </a:rPr>
              <a:t>Nurtured</a:t>
            </a:r>
            <a:r>
              <a:rPr lang="en-US" sz="2300">
                <a:solidFill>
                  <a:srgbClr val="900B00"/>
                </a:solidFill>
                <a:latin typeface="Arial"/>
                <a:ea typeface="ＭＳ Ｐゴシック"/>
                <a:cs typeface="Arial"/>
              </a:rPr>
              <a:t>, feeling that we want to, and do, help them to succeed. </a:t>
            </a:r>
          </a:p>
          <a:p>
            <a:pPr marL="342900" indent="-342900">
              <a:buFont typeface="Arial"/>
              <a:buChar char="•"/>
            </a:pPr>
            <a:r>
              <a:rPr lang="en-US" sz="2300" b="1">
                <a:solidFill>
                  <a:srgbClr val="900B00"/>
                </a:solidFill>
                <a:latin typeface="Arial"/>
                <a:ea typeface="ＭＳ Ｐゴシック"/>
                <a:cs typeface="Arial"/>
              </a:rPr>
              <a:t>Engaged</a:t>
            </a:r>
            <a:r>
              <a:rPr lang="en-US" sz="2300">
                <a:solidFill>
                  <a:srgbClr val="900B00"/>
                </a:solidFill>
                <a:latin typeface="Arial"/>
                <a:ea typeface="ＭＳ Ｐゴシック"/>
                <a:cs typeface="Arial"/>
              </a:rPr>
              <a:t>, actively participating in class and extracurricular activities. </a:t>
            </a:r>
          </a:p>
          <a:p>
            <a:pPr marL="342900" indent="-342900">
              <a:buFont typeface="Arial"/>
              <a:buChar char="•"/>
            </a:pPr>
            <a:r>
              <a:rPr lang="en-US" sz="2300" b="1">
                <a:solidFill>
                  <a:srgbClr val="900B00"/>
                </a:solidFill>
                <a:latin typeface="Arial"/>
                <a:ea typeface="ＭＳ Ｐゴシック"/>
                <a:cs typeface="Arial"/>
              </a:rPr>
              <a:t>Connected</a:t>
            </a:r>
            <a:r>
              <a:rPr lang="en-US" sz="2300">
                <a:solidFill>
                  <a:srgbClr val="900B00"/>
                </a:solidFill>
                <a:latin typeface="Arial"/>
                <a:ea typeface="ＭＳ Ｐゴシック"/>
                <a:cs typeface="Arial"/>
              </a:rPr>
              <a:t>, feeling that they are part of the college community. </a:t>
            </a:r>
          </a:p>
          <a:p>
            <a:pPr marL="342900" indent="-342900">
              <a:buFont typeface="Arial"/>
              <a:buChar char="•"/>
            </a:pPr>
            <a:r>
              <a:rPr lang="en-US" sz="2300" b="1">
                <a:solidFill>
                  <a:srgbClr val="900B00"/>
                </a:solidFill>
                <a:latin typeface="Arial"/>
                <a:ea typeface="ＭＳ Ｐゴシック"/>
                <a:cs typeface="Arial"/>
              </a:rPr>
              <a:t>Valued</a:t>
            </a:r>
            <a:r>
              <a:rPr lang="en-US" sz="2300">
                <a:solidFill>
                  <a:srgbClr val="900B00"/>
                </a:solidFill>
                <a:latin typeface="Arial"/>
                <a:ea typeface="ＭＳ Ｐゴシック"/>
                <a:cs typeface="Arial"/>
              </a:rPr>
              <a:t>, with their skills, talents and abilities recognized, and with opportunities to contribute on campus and feel that their contributions are appreciated. </a:t>
            </a:r>
          </a:p>
        </p:txBody>
      </p:sp>
    </p:spTree>
    <p:extLst>
      <p:ext uri="{BB962C8B-B14F-4D97-AF65-F5344CB8AC3E}">
        <p14:creationId xmlns:p14="http://schemas.microsoft.com/office/powerpoint/2010/main" val="98275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Pair 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1853513" y="2442919"/>
            <a:ext cx="6631459" cy="830997"/>
          </a:xfrm>
          <a:prstGeom prst="rect">
            <a:avLst/>
          </a:prstGeom>
          <a:noFill/>
        </p:spPr>
        <p:txBody>
          <a:bodyPr wrap="square" lIns="91440" tIns="45720" rIns="91440" bIns="45720" anchor="t">
            <a:spAutoFit/>
          </a:bodyPr>
          <a:lstStyle/>
          <a:p>
            <a:pPr>
              <a:defRPr/>
            </a:pPr>
            <a:r>
              <a:rPr lang="en-US" sz="3200" b="1">
                <a:solidFill>
                  <a:srgbClr val="900B00"/>
                </a:solidFill>
                <a:latin typeface="Arial"/>
                <a:ea typeface="ＭＳ Ｐゴシック"/>
                <a:cs typeface="Arial"/>
              </a:rPr>
              <a:t>What words jumped out to you? </a:t>
            </a:r>
            <a:endParaRPr lang="en-US" sz="32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383483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E2527-36E5-64FD-CC2D-A43382E8E0DF}"/>
              </a:ext>
            </a:extLst>
          </p:cNvPr>
          <p:cNvSpPr txBox="1"/>
          <p:nvPr/>
        </p:nvSpPr>
        <p:spPr>
          <a:xfrm>
            <a:off x="525051" y="2395835"/>
            <a:ext cx="8272960" cy="923330"/>
          </a:xfrm>
          <a:prstGeom prst="rect">
            <a:avLst/>
          </a:prstGeom>
          <a:noFill/>
        </p:spPr>
        <p:txBody>
          <a:bodyPr wrap="square" lIns="91440" tIns="45720" rIns="91440" bIns="45720" rtlCol="0" anchor="t">
            <a:spAutoFit/>
          </a:bodyPr>
          <a:lstStyle/>
          <a:p>
            <a:pPr marL="0" marR="0" lvl="0" indent="0" defTabSz="713232"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Mission Statements</a:t>
            </a:r>
          </a:p>
        </p:txBody>
      </p:sp>
    </p:spTree>
    <p:extLst>
      <p:ext uri="{BB962C8B-B14F-4D97-AF65-F5344CB8AC3E}">
        <p14:creationId xmlns:p14="http://schemas.microsoft.com/office/powerpoint/2010/main" val="98148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54426" y="219581"/>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Crafting a Meaningful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664048" y="1363762"/>
            <a:ext cx="9082671" cy="425501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a:solidFill>
                  <a:srgbClr val="900B00"/>
                </a:solidFill>
                <a:latin typeface="Arial"/>
                <a:ea typeface="ＭＳ Ｐゴシック"/>
                <a:cs typeface="Arial"/>
              </a:rPr>
              <a:t>A mission statement is at the core or your area and defines its purpose.</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clear mission statement should capture the essence of the area. It should:</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Define its purpose</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Outline its primary objectives</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Clearly state why it exists</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Invoke enthusiasm and excitement for your area</a:t>
            </a:r>
          </a:p>
          <a:p>
            <a:pPr marL="641985" lvl="1"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mission statement should guide the actions of your area and include a focus on your learning outcomes. </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 well-crafted mission provides the framework in which your area can achieve its goals and learning outcomes.</a:t>
            </a:r>
          </a:p>
          <a:p>
            <a:pPr>
              <a:spcAft>
                <a:spcPts val="300"/>
              </a:spcAft>
              <a:defRPr/>
            </a:pPr>
            <a:endParaRPr lang="en-US" sz="18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1535275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200" b="1">
                <a:solidFill>
                  <a:prstClr val="white"/>
                </a:solidFill>
                <a:latin typeface="Arial"/>
                <a:ea typeface="ＭＳ Ｐゴシック"/>
                <a:cs typeface="Arial"/>
              </a:rPr>
              <a:t>Considerations for Crafting a Mission</a:t>
            </a:r>
          </a:p>
        </p:txBody>
      </p:sp>
      <p:sp>
        <p:nvSpPr>
          <p:cNvPr id="4" name="TextBox 3">
            <a:extLst>
              <a:ext uri="{FF2B5EF4-FFF2-40B4-BE49-F238E27FC236}">
                <a16:creationId xmlns:a16="http://schemas.microsoft.com/office/drawing/2014/main" id="{7E0650B6-5F30-1183-1C10-CAC9E40681C6}"/>
              </a:ext>
            </a:extLst>
          </p:cNvPr>
          <p:cNvSpPr txBox="1"/>
          <p:nvPr/>
        </p:nvSpPr>
        <p:spPr>
          <a:xfrm>
            <a:off x="1249544" y="1801588"/>
            <a:ext cx="8528769" cy="258532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a:solidFill>
                  <a:srgbClr val="900B00"/>
                </a:solidFill>
                <a:latin typeface="Arial"/>
                <a:ea typeface="ＭＳ Ｐゴシック"/>
                <a:cs typeface="Arial"/>
              </a:rPr>
              <a:t>The statement should be in the present tense.</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be short, clear and powerful.</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use simple and concise terminology.</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It should speak loudly and clearly. </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a:defRPr/>
            </a:pPr>
            <a:endParaRPr lang="en-US" sz="1800">
              <a:solidFill>
                <a:srgbClr val="900B00"/>
              </a:solidFill>
              <a:latin typeface="Arial"/>
              <a:ea typeface="ＭＳ Ｐゴシック"/>
              <a:cs typeface="Arial"/>
            </a:endParaRPr>
          </a:p>
        </p:txBody>
      </p:sp>
    </p:spTree>
    <p:extLst>
      <p:ext uri="{BB962C8B-B14F-4D97-AF65-F5344CB8AC3E}">
        <p14:creationId xmlns:p14="http://schemas.microsoft.com/office/powerpoint/2010/main" val="269296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543698" y="1687111"/>
            <a:ext cx="9374658" cy="3293209"/>
          </a:xfrm>
          <a:prstGeom prst="rect">
            <a:avLst/>
          </a:prstGeom>
          <a:noFill/>
        </p:spPr>
        <p:txBody>
          <a:bodyPr wrap="square" lIns="91440" tIns="45720" rIns="91440" bIns="45720" anchor="t">
            <a:spAutoFit/>
          </a:bodyPr>
          <a:lstStyle/>
          <a:p>
            <a:pPr>
              <a:defRPr/>
            </a:pPr>
            <a:r>
              <a:rPr lang="en-US" sz="3200" b="1">
                <a:solidFill>
                  <a:srgbClr val="900B00"/>
                </a:solidFill>
                <a:latin typeface="Arial"/>
                <a:ea typeface="ＭＳ Ｐゴシック"/>
                <a:cs typeface="Arial"/>
              </a:rPr>
              <a:t>Let’s review a few mission statements for different areas across campus.</a:t>
            </a:r>
          </a:p>
          <a:p>
            <a:pPr marL="457200" indent="-457200">
              <a:buFontTx/>
              <a:buChar char="-"/>
              <a:defRPr/>
            </a:pPr>
            <a:r>
              <a:rPr lang="en-US" sz="3200">
                <a:solidFill>
                  <a:srgbClr val="900B00"/>
                </a:solidFill>
                <a:latin typeface="Arial"/>
                <a:ea typeface="ＭＳ Ｐゴシック"/>
                <a:cs typeface="Arial"/>
              </a:rPr>
              <a:t>What words are similar across the area’s mission and the college mission?</a:t>
            </a:r>
          </a:p>
          <a:p>
            <a:pPr marL="457200" indent="-457200">
              <a:buFontTx/>
              <a:buChar char="-"/>
              <a:defRPr/>
            </a:pPr>
            <a:r>
              <a:rPr lang="en-US" sz="3200">
                <a:solidFill>
                  <a:srgbClr val="900B00"/>
                </a:solidFill>
                <a:latin typeface="Arial"/>
                <a:ea typeface="ＭＳ Ｐゴシック"/>
                <a:cs typeface="Arial"/>
              </a:rPr>
              <a:t>What about the mission statement gets you excited?</a:t>
            </a:r>
            <a:endParaRPr lang="en-US" sz="32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02903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532088" y="1296557"/>
            <a:ext cx="9284042" cy="480131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a:solidFill>
                  <a:srgbClr val="900B00"/>
                </a:solidFill>
                <a:latin typeface="Arial"/>
                <a:ea typeface="ＭＳ Ｐゴシック"/>
                <a:cs typeface="Arial"/>
              </a:rPr>
              <a:t>The mission of our lower division classes is to develop students' sociological imagination and deepen their awareness and understanding of the social world. </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Art classes serve to nurture student creativity and deepen students’ understanding of the ways art shapes society, and to cultivate enhanced visual literacy for participation in a technologically complex world.</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The mission of the Financial Aid Office at De Anza College is to provide financial aid assistance and eligibility awareness to students as they pursue their educational goals. The Financial Aid Office provides the opportunity for all current and prospective community college students’ access to financial aid resources.</a:t>
            </a:r>
            <a:endParaRPr lang="en-US"/>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Sans-Serif" panose="020B0604020202020204" pitchFamily="34" charset="0"/>
              <a:buChar char="•"/>
              <a:defRPr/>
            </a:pPr>
            <a:r>
              <a:rPr lang="en-US" sz="1800">
                <a:solidFill>
                  <a:srgbClr val="900B00"/>
                </a:solidFill>
                <a:latin typeface="Arial"/>
                <a:ea typeface="ＭＳ Ｐゴシック"/>
                <a:cs typeface="Arial"/>
              </a:rPr>
              <a:t>Office of Campus Life provides opportunities for students to develop their leadership capacity and prepare them to be responsible and engaged citizens of the world. </a:t>
            </a:r>
          </a:p>
          <a:p>
            <a:pPr marL="285750" indent="-285750">
              <a:buFont typeface="Arial,Sans-Serif"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a:defRPr/>
            </a:pPr>
            <a:endParaRPr lang="en-US" sz="1800">
              <a:solidFill>
                <a:srgbClr val="900B00"/>
              </a:solidFill>
              <a:latin typeface="Arial"/>
              <a:ea typeface="ＭＳ Ｐゴシック"/>
              <a:cs typeface="Arial"/>
            </a:endParaRPr>
          </a:p>
        </p:txBody>
      </p:sp>
    </p:spTree>
    <p:extLst>
      <p:ext uri="{BB962C8B-B14F-4D97-AF65-F5344CB8AC3E}">
        <p14:creationId xmlns:p14="http://schemas.microsoft.com/office/powerpoint/2010/main" val="3460582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7F75B-2800-D84E-96CE-01145B045C8A}"/>
              </a:ext>
            </a:extLst>
          </p:cNvPr>
          <p:cNvSpPr txBox="1">
            <a:spLocks noChangeArrowheads="1"/>
          </p:cNvSpPr>
          <p:nvPr/>
        </p:nvSpPr>
        <p:spPr bwMode="auto">
          <a:xfrm>
            <a:off x="1818742" y="195456"/>
            <a:ext cx="6756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b="1">
                <a:solidFill>
                  <a:schemeClr val="bg1"/>
                </a:solidFill>
                <a:latin typeface="Arial"/>
                <a:ea typeface="ＭＳ Ｐゴシック"/>
                <a:cs typeface="Arial"/>
              </a:rPr>
              <a:t>Outcomes and Objectives</a:t>
            </a:r>
            <a:endParaRPr lang="en-US" altLang="en-US" sz="3600">
              <a:solidFill>
                <a:schemeClr val="bg1"/>
              </a:solidFill>
              <a:cs typeface="Arial"/>
            </a:endParaRPr>
          </a:p>
        </p:txBody>
      </p:sp>
      <p:sp>
        <p:nvSpPr>
          <p:cNvPr id="2" name="Google Shape;414;p73">
            <a:extLst>
              <a:ext uri="{FF2B5EF4-FFF2-40B4-BE49-F238E27FC236}">
                <a16:creationId xmlns:a16="http://schemas.microsoft.com/office/drawing/2014/main" id="{580B6D3D-E254-5D5A-E095-D48E4DACA87A}"/>
              </a:ext>
            </a:extLst>
          </p:cNvPr>
          <p:cNvSpPr txBox="1">
            <a:spLocks/>
          </p:cNvSpPr>
          <p:nvPr/>
        </p:nvSpPr>
        <p:spPr>
          <a:xfrm>
            <a:off x="883662" y="1212875"/>
            <a:ext cx="8886414" cy="3569317"/>
          </a:xfrm>
          <a:prstGeom prst="rect">
            <a:avLst/>
          </a:prstGeom>
          <a:noFill/>
          <a:ln>
            <a:noFill/>
          </a:ln>
        </p:spPr>
        <p:txBody>
          <a:bodyPr spcFirstLastPara="1" wrap="square" lIns="71418" tIns="35700" rIns="71418" bIns="35700" anchor="t" anchorCtr="0">
            <a:noAutofit/>
          </a:bodyPr>
          <a:lst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a:lstStyle>
          <a:p>
            <a:pPr marL="0" marR="0">
              <a:spcBef>
                <a:spcPts val="0"/>
              </a:spcBef>
              <a:spcAft>
                <a:spcPts val="0"/>
              </a:spcAft>
            </a:pPr>
            <a:r>
              <a:rPr lang="en-US" sz="2000" b="1">
                <a:solidFill>
                  <a:srgbClr val="900B00"/>
                </a:solidFill>
                <a:latin typeface="Arial"/>
                <a:cs typeface="Arial"/>
              </a:rPr>
              <a:t>Objective for Today’s Workshop</a:t>
            </a:r>
          </a:p>
          <a:p>
            <a:pPr marL="0" marR="0">
              <a:spcBef>
                <a:spcPts val="0"/>
              </a:spcBef>
              <a:spcAft>
                <a:spcPts val="0"/>
              </a:spcAft>
            </a:pPr>
            <a:endParaRPr lang="en-US" sz="2000" b="1">
              <a:solidFill>
                <a:srgbClr val="900B00"/>
              </a:solidFill>
              <a:latin typeface="Arial" panose="020B0604020202020204" pitchFamily="34" charset="0"/>
              <a:cs typeface="Arial" panose="020B0604020202020204" pitchFamily="34" charset="0"/>
            </a:endParaRPr>
          </a:p>
          <a:p>
            <a:pPr>
              <a:spcBef>
                <a:spcPts val="0"/>
              </a:spcBef>
            </a:pPr>
            <a:r>
              <a:rPr lang="en-US" sz="2000">
                <a:solidFill>
                  <a:srgbClr val="900B00"/>
                </a:solidFill>
                <a:latin typeface="Arial"/>
                <a:cs typeface="Arial"/>
              </a:rPr>
              <a:t>Attendees will be prepared to respond to three key prompts in the comprehensive program review form: mission, goals and learning outcomes dialogue and improvements. </a:t>
            </a:r>
            <a:endParaRPr lang="en-US" sz="2000">
              <a:solidFill>
                <a:srgbClr val="900B00"/>
              </a:solidFill>
              <a:latin typeface="Arial" panose="020B0604020202020204" pitchFamily="34" charset="0"/>
              <a:cs typeface="Arial" panose="020B0604020202020204" pitchFamily="34" charset="0"/>
            </a:endParaRPr>
          </a:p>
          <a:p>
            <a:pPr>
              <a:spcBef>
                <a:spcPts val="0"/>
              </a:spcBef>
            </a:pPr>
            <a:endParaRPr lang="en-US" sz="2000">
              <a:solidFill>
                <a:srgbClr val="900B00"/>
              </a:solidFill>
              <a:latin typeface="Arial" panose="020B0604020202020204" pitchFamily="34" charset="0"/>
              <a:cs typeface="Arial" panose="020B0604020202020204" pitchFamily="34" charset="0"/>
            </a:endParaRPr>
          </a:p>
          <a:p>
            <a:pPr marL="0" marR="0">
              <a:spcBef>
                <a:spcPts val="0"/>
              </a:spcBef>
              <a:spcAft>
                <a:spcPts val="0"/>
              </a:spcAft>
            </a:pPr>
            <a:r>
              <a:rPr lang="en-US" sz="2000" b="1">
                <a:solidFill>
                  <a:srgbClr val="900B00"/>
                </a:solidFill>
                <a:latin typeface="Arial"/>
                <a:cs typeface="Arial"/>
              </a:rPr>
              <a:t>Outcomes</a:t>
            </a:r>
          </a:p>
          <a:p>
            <a:pPr marL="0" marR="0">
              <a:spcBef>
                <a:spcPts val="0"/>
              </a:spcBef>
              <a:spcAft>
                <a:spcPts val="0"/>
              </a:spcAft>
            </a:pPr>
            <a:endParaRPr lang="en-US" sz="2000" b="1">
              <a:solidFill>
                <a:srgbClr val="900B00"/>
              </a:solidFill>
              <a:latin typeface="Arial" panose="020B0604020202020204" pitchFamily="34" charset="0"/>
              <a:cs typeface="Arial" panose="020B0604020202020204" pitchFamily="34" charset="0"/>
            </a:endParaRPr>
          </a:p>
          <a:p>
            <a:pPr marL="342900" marR="0" indent="-342900">
              <a:spcBef>
                <a:spcPts val="0"/>
              </a:spcBef>
              <a:spcAft>
                <a:spcPts val="0"/>
              </a:spcAft>
              <a:buFont typeface="Arial" panose="020B0604020202020204" pitchFamily="34" charset="0"/>
              <a:buChar char="•"/>
            </a:pPr>
            <a:r>
              <a:rPr lang="en-US" sz="2000">
                <a:solidFill>
                  <a:srgbClr val="900B00"/>
                </a:solidFill>
                <a:latin typeface="Arial"/>
                <a:cs typeface="Arial"/>
              </a:rPr>
              <a:t>Locate, reflect and revise your area’s mission statement.</a:t>
            </a:r>
          </a:p>
          <a:p>
            <a:pPr marL="342900" marR="0" indent="-342900">
              <a:spcBef>
                <a:spcPts val="0"/>
              </a:spcBef>
              <a:spcAft>
                <a:spcPts val="0"/>
              </a:spcAft>
              <a:buFont typeface="Arial" panose="020B0604020202020204" pitchFamily="34" charset="0"/>
              <a:buChar char="•"/>
            </a:pPr>
            <a:r>
              <a:rPr lang="en-US" sz="2000">
                <a:solidFill>
                  <a:srgbClr val="900B00"/>
                </a:solidFill>
                <a:latin typeface="Arial"/>
                <a:cs typeface="Arial"/>
              </a:rPr>
              <a:t>Draft goals for your area that align to its mission and learning outcomes.</a:t>
            </a:r>
          </a:p>
          <a:p>
            <a:pPr marL="342900" indent="-342900">
              <a:spcBef>
                <a:spcPts val="0"/>
              </a:spcBef>
              <a:buFont typeface="Arial" panose="020B0604020202020204" pitchFamily="34" charset="0"/>
              <a:buChar char="•"/>
            </a:pPr>
            <a:r>
              <a:rPr lang="en-US" sz="2000">
                <a:solidFill>
                  <a:srgbClr val="900B00"/>
                </a:solidFill>
                <a:latin typeface="Arial"/>
                <a:cs typeface="Arial"/>
              </a:rPr>
              <a:t>Develop a better understanding of the importance of dialogue around learning outcomes to improve outcomes. </a:t>
            </a:r>
            <a:endParaRPr lang="en-US" sz="2800" b="1">
              <a:solidFill>
                <a:srgbClr val="900B00"/>
              </a:solidFill>
              <a:latin typeface="Arial"/>
              <a:cs typeface="Arial"/>
            </a:endParaRPr>
          </a:p>
          <a:p>
            <a:pPr marL="342900" indent="-342900">
              <a:spcBef>
                <a:spcPts val="0"/>
              </a:spcBef>
              <a:buFont typeface="Arial" panose="020B0604020202020204" pitchFamily="34" charset="0"/>
              <a:buChar char="•"/>
            </a:pPr>
            <a:r>
              <a:rPr lang="en-US" sz="2000">
                <a:solidFill>
                  <a:srgbClr val="900B00"/>
                </a:solidFill>
                <a:latin typeface="Arial"/>
                <a:cs typeface="Arial"/>
              </a:rPr>
              <a:t>Obtain information pertaining to the new comprehensive program review process.</a:t>
            </a:r>
          </a:p>
          <a:p>
            <a:pPr marL="548640" indent="-457200">
              <a:lnSpc>
                <a:spcPct val="100000"/>
              </a:lnSpc>
              <a:spcBef>
                <a:spcPts val="0"/>
              </a:spcBef>
              <a:spcAft>
                <a:spcPts val="300"/>
              </a:spcAft>
              <a:buSzPts val="2590"/>
              <a:buFontTx/>
              <a:buChar char="-"/>
            </a:pPr>
            <a:endParaRPr lang="en-US" sz="2800" b="1">
              <a:solidFill>
                <a:srgbClr val="900B00"/>
              </a:solidFill>
              <a:latin typeface="Arial"/>
              <a:cs typeface="Arial"/>
            </a:endParaRPr>
          </a:p>
          <a:p>
            <a:pPr marL="434340" indent="-342900">
              <a:lnSpc>
                <a:spcPct val="100000"/>
              </a:lnSpc>
              <a:spcBef>
                <a:spcPts val="0"/>
              </a:spcBef>
              <a:spcAft>
                <a:spcPts val="300"/>
              </a:spcAft>
              <a:buSzPts val="2590"/>
              <a:buFontTx/>
              <a:buChar char="-"/>
            </a:pPr>
            <a:endParaRPr lang="en-US" sz="2400">
              <a:latin typeface="Arial"/>
              <a:cs typeface="Arial"/>
            </a:endParaRPr>
          </a:p>
        </p:txBody>
      </p:sp>
    </p:spTree>
    <p:extLst>
      <p:ext uri="{BB962C8B-B14F-4D97-AF65-F5344CB8AC3E}">
        <p14:creationId xmlns:p14="http://schemas.microsoft.com/office/powerpoint/2010/main" val="140190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Mission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279935" y="1118396"/>
            <a:ext cx="9284042" cy="4801314"/>
          </a:xfrm>
          <a:prstGeom prst="rect">
            <a:avLst/>
          </a:prstGeom>
          <a:noFill/>
        </p:spPr>
        <p:txBody>
          <a:bodyPr wrap="square" lIns="91440" tIns="45720" rIns="91440" bIns="45720" anchor="t">
            <a:spAutoFit/>
          </a:bodyPr>
          <a:lstStyle/>
          <a:p>
            <a:pPr marL="285750" indent="-285750">
              <a:buFont typeface="Arial,Sans-Serif" panose="020B0604020202020204" pitchFamily="34" charset="0"/>
              <a:buChar char="•"/>
              <a:defRPr/>
            </a:pPr>
            <a:r>
              <a:rPr lang="en-US" sz="1800">
                <a:solidFill>
                  <a:srgbClr val="900B00"/>
                </a:solidFill>
                <a:latin typeface="Arial"/>
                <a:ea typeface="ＭＳ Ｐゴシック"/>
                <a:cs typeface="Arial"/>
              </a:rPr>
              <a:t>De Anza's Computer Information Systems department has been a leading educational institution in Silicon Valley since the college was founded. Over the years it has developed a rich and diverse series of courses in many areas. Our courses meet the needs of both the transfer student and the industry profession.</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To provide students a thorough understanding of the California real estate market from a buyer’s, seller’s and real estate professionals perceptive.</a:t>
            </a:r>
            <a:endParaRPr lang="en-US" sz="1400">
              <a:cs typeface="Calibri"/>
            </a:endParaRP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To provide De Anza’s students, faculty, staff and the public with a clean, safe, and sanitary environment for learning and teaching throughout the campus</a:t>
            </a:r>
          </a:p>
          <a:p>
            <a:pP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a:solidFill>
                  <a:srgbClr val="900B00"/>
                </a:solidFill>
                <a:latin typeface="Arial"/>
                <a:ea typeface="ＭＳ Ｐゴシック"/>
                <a:cs typeface="Arial"/>
              </a:rPr>
              <a:t>The mission of the De Anza library is to provide students with the information skills they need to be successful at De Anza as well as in upper division courses, in the job market and as information consumers and creators throughout their lives. </a:t>
            </a: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endParaRPr lang="en-US" sz="1800">
              <a:solidFill>
                <a:srgbClr val="900B00"/>
              </a:solidFill>
              <a:latin typeface="Arial"/>
              <a:ea typeface="ＭＳ Ｐゴシック"/>
              <a:cs typeface="Arial"/>
            </a:endParaRPr>
          </a:p>
        </p:txBody>
      </p:sp>
    </p:spTree>
    <p:extLst>
      <p:ext uri="{BB962C8B-B14F-4D97-AF65-F5344CB8AC3E}">
        <p14:creationId xmlns:p14="http://schemas.microsoft.com/office/powerpoint/2010/main" val="358472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768935" y="161687"/>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Your Area’s Mission Statement</a:t>
            </a:r>
          </a:p>
        </p:txBody>
      </p:sp>
      <p:sp>
        <p:nvSpPr>
          <p:cNvPr id="4" name="TextBox 3">
            <a:extLst>
              <a:ext uri="{FF2B5EF4-FFF2-40B4-BE49-F238E27FC236}">
                <a16:creationId xmlns:a16="http://schemas.microsoft.com/office/drawing/2014/main" id="{7E0650B6-5F30-1183-1C10-CAC9E40681C6}"/>
              </a:ext>
            </a:extLst>
          </p:cNvPr>
          <p:cNvSpPr txBox="1"/>
          <p:nvPr/>
        </p:nvSpPr>
        <p:spPr>
          <a:xfrm>
            <a:off x="920224" y="1923935"/>
            <a:ext cx="8347343" cy="2746906"/>
          </a:xfrm>
          <a:prstGeom prst="rect">
            <a:avLst/>
          </a:prstGeom>
          <a:noFill/>
        </p:spPr>
        <p:txBody>
          <a:bodyPr wrap="square" lIns="91440" tIns="45720" rIns="91440" bIns="45720" anchor="t">
            <a:spAutoFit/>
          </a:bodyPr>
          <a:lstStyle/>
          <a:p>
            <a:pPr>
              <a:defRPr/>
            </a:pPr>
            <a:r>
              <a:rPr lang="en-US" sz="1800" b="1">
                <a:solidFill>
                  <a:srgbClr val="900B00"/>
                </a:solidFill>
                <a:latin typeface="Arial"/>
                <a:ea typeface="ＭＳ Ｐゴシック"/>
                <a:cs typeface="Arial"/>
              </a:rPr>
              <a:t>Use your device to navigate to your area’s webpage and try to find its mission statement. </a:t>
            </a:r>
            <a:endParaRPr lang="en-US" sz="1800"/>
          </a:p>
          <a:p>
            <a:pPr marL="285750"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Write the mission statement on the paper provided to you in Box 3. </a:t>
            </a:r>
          </a:p>
          <a:p>
            <a:pPr marL="285750" indent="-285750">
              <a:spcAft>
                <a:spcPts val="300"/>
              </a:spcAft>
              <a:buFont typeface="Arial" panose="020B0604020202020204" pitchFamily="34" charset="0"/>
              <a:buChar char="•"/>
              <a:defRPr/>
            </a:pPr>
            <a:endParaRPr lang="en-US" sz="1800">
              <a:solidFill>
                <a:srgbClr val="900B00"/>
              </a:solidFill>
              <a:latin typeface="Arial"/>
              <a:ea typeface="ＭＳ Ｐゴシック"/>
              <a:cs typeface="Arial"/>
            </a:endParaRPr>
          </a:p>
          <a:p>
            <a:pPr>
              <a:spcAft>
                <a:spcPts val="300"/>
              </a:spcAft>
              <a:defRPr/>
            </a:pPr>
            <a:r>
              <a:rPr lang="en-US" sz="1800">
                <a:solidFill>
                  <a:srgbClr val="900B00"/>
                </a:solidFill>
                <a:latin typeface="Arial"/>
                <a:ea typeface="ＭＳ Ｐゴシック"/>
                <a:cs typeface="Arial"/>
              </a:rPr>
              <a:t>If you cannot find a mission statement for your area, what words would you include in the mission statement of your area if it had one?</a:t>
            </a:r>
          </a:p>
          <a:p>
            <a:pPr marL="285750" indent="-285750">
              <a:spcAft>
                <a:spcPts val="300"/>
              </a:spcAft>
              <a:buFont typeface="Arial" panose="020B0604020202020204" pitchFamily="34" charset="0"/>
              <a:buChar char="•"/>
              <a:defRPr/>
            </a:pPr>
            <a:endParaRPr lang="en-US" sz="1800">
              <a:solidFill>
                <a:srgbClr val="900B00"/>
              </a:solidFill>
              <a:latin typeface="Arial"/>
              <a:ea typeface="ＭＳ Ｐゴシック"/>
              <a:cs typeface="Arial"/>
            </a:endParaRPr>
          </a:p>
          <a:p>
            <a:pPr>
              <a:spcAft>
                <a:spcPts val="300"/>
              </a:spcAft>
              <a:defRPr/>
            </a:pPr>
            <a:endParaRPr lang="en-US" sz="1800">
              <a:solidFill>
                <a:srgbClr val="000000"/>
              </a:solidFill>
              <a:latin typeface="Calibri"/>
              <a:ea typeface="ＭＳ Ｐゴシック"/>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1318251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169210" y="128736"/>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err="1">
                <a:solidFill>
                  <a:prstClr val="white"/>
                </a:solidFill>
                <a:latin typeface="Arial"/>
                <a:ea typeface="ＭＳ Ｐゴシック"/>
                <a:cs typeface="Arial"/>
              </a:rPr>
              <a:t>Freewrite</a:t>
            </a:r>
            <a:r>
              <a:rPr lang="en-US" altLang="en-US" sz="3600" b="1">
                <a:solidFill>
                  <a:prstClr val="white"/>
                </a:solidFill>
                <a:latin typeface="Arial"/>
                <a:ea typeface="ＭＳ Ｐゴシック"/>
                <a:cs typeface="Arial"/>
              </a:rPr>
              <a:t> #2</a:t>
            </a:r>
          </a:p>
        </p:txBody>
      </p:sp>
      <p:sp>
        <p:nvSpPr>
          <p:cNvPr id="4" name="TextBox 3">
            <a:extLst>
              <a:ext uri="{FF2B5EF4-FFF2-40B4-BE49-F238E27FC236}">
                <a16:creationId xmlns:a16="http://schemas.microsoft.com/office/drawing/2014/main" id="{7E0650B6-5F30-1183-1C10-CAC9E40681C6}"/>
              </a:ext>
            </a:extLst>
          </p:cNvPr>
          <p:cNvSpPr txBox="1"/>
          <p:nvPr/>
        </p:nvSpPr>
        <p:spPr>
          <a:xfrm>
            <a:off x="741598" y="1534769"/>
            <a:ext cx="8889855" cy="3139321"/>
          </a:xfrm>
          <a:prstGeom prst="rect">
            <a:avLst/>
          </a:prstGeom>
          <a:noFill/>
        </p:spPr>
        <p:txBody>
          <a:bodyPr wrap="square" lIns="91440" tIns="45720" rIns="91440" bIns="45720" anchor="t">
            <a:spAutoFit/>
          </a:bodyPr>
          <a:lstStyle/>
          <a:p>
            <a:pPr>
              <a:spcAft>
                <a:spcPts val="300"/>
              </a:spcAft>
              <a:defRPr/>
            </a:pPr>
            <a:r>
              <a:rPr lang="en-US" sz="1800" b="1">
                <a:solidFill>
                  <a:srgbClr val="900B00"/>
                </a:solidFill>
                <a:latin typeface="Arial"/>
                <a:ea typeface="ＭＳ Ｐゴシック"/>
                <a:cs typeface="Arial"/>
              </a:rPr>
              <a:t>Take a moment to reflect on ideas to revise/improve your current mission statement in Box 4:</a:t>
            </a:r>
          </a:p>
          <a:p>
            <a:pPr marL="285750"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Considerations when revising/improving your mission statement:</a:t>
            </a:r>
          </a:p>
          <a:p>
            <a:pPr marL="641985" lvl="1"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Alignment with the college vision, mission, values and success factors</a:t>
            </a:r>
          </a:p>
          <a:p>
            <a:pPr marL="641985" lvl="1"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Clearly describe what your area hopes to achieve</a:t>
            </a:r>
          </a:p>
          <a:p>
            <a:pPr marL="641985" lvl="1"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Describe why your program is unique, important or valuable</a:t>
            </a:r>
          </a:p>
          <a:p>
            <a:pPr marL="641985" lvl="1"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Invoke enthusiasm and excitement for your area</a:t>
            </a:r>
          </a:p>
          <a:p>
            <a:pPr marL="356235" lvl="1">
              <a:spcAft>
                <a:spcPts val="300"/>
              </a:spcAft>
              <a:defRPr/>
            </a:pPr>
            <a:endParaRPr lang="en-US" sz="1800">
              <a:solidFill>
                <a:srgbClr val="900B00"/>
              </a:solidFill>
              <a:latin typeface="Arial"/>
              <a:ea typeface="ＭＳ Ｐゴシック"/>
              <a:cs typeface="Arial"/>
            </a:endParaRPr>
          </a:p>
          <a:p>
            <a:pPr>
              <a:spcAft>
                <a:spcPts val="300"/>
              </a:spcAft>
              <a:defRPr/>
            </a:pPr>
            <a:endParaRPr lang="en-US" sz="18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893824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792558" y="1852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Pair 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1154374" y="1941830"/>
            <a:ext cx="8042178" cy="1561966"/>
          </a:xfrm>
          <a:prstGeom prst="rect">
            <a:avLst/>
          </a:prstGeom>
          <a:noFill/>
        </p:spPr>
        <p:txBody>
          <a:bodyPr wrap="square" lIns="91440" tIns="45720" rIns="91440" bIns="45720" anchor="t">
            <a:spAutoFit/>
          </a:bodyPr>
          <a:lstStyle/>
          <a:p>
            <a:pPr>
              <a:spcAft>
                <a:spcPts val="300"/>
              </a:spcAft>
              <a:defRPr/>
            </a:pPr>
            <a:r>
              <a:rPr lang="en-US" sz="1800" b="1">
                <a:solidFill>
                  <a:srgbClr val="900B00"/>
                </a:solidFill>
                <a:latin typeface="Arial"/>
                <a:ea typeface="ＭＳ Ｐゴシック"/>
                <a:cs typeface="Arial"/>
              </a:rPr>
              <a:t>What are your thoughts on your area’s mission statement? </a:t>
            </a:r>
          </a:p>
          <a:p>
            <a:pPr marL="285750"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Does the current mission include some of the words you wrote down initially in Box 1 and Box 2? </a:t>
            </a:r>
          </a:p>
          <a:p>
            <a:pPr marL="641985" lvl="1" indent="-285750">
              <a:spcAft>
                <a:spcPts val="300"/>
              </a:spcAft>
              <a:buFont typeface="Arial" panose="020B0604020202020204" pitchFamily="34" charset="0"/>
              <a:buChar char="•"/>
              <a:defRPr/>
            </a:pPr>
            <a:r>
              <a:rPr lang="en-US" sz="1800">
                <a:solidFill>
                  <a:srgbClr val="900B00"/>
                </a:solidFill>
                <a:latin typeface="Arial"/>
                <a:ea typeface="ＭＳ Ｐゴシック"/>
                <a:cs typeface="Arial"/>
              </a:rPr>
              <a:t>Which words are included, which may be missing? </a:t>
            </a: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150480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E2527-36E5-64FD-CC2D-A43382E8E0DF}"/>
              </a:ext>
            </a:extLst>
          </p:cNvPr>
          <p:cNvSpPr txBox="1"/>
          <p:nvPr/>
        </p:nvSpPr>
        <p:spPr>
          <a:xfrm>
            <a:off x="525051" y="2395835"/>
            <a:ext cx="8272960" cy="923330"/>
          </a:xfrm>
          <a:prstGeom prst="rect">
            <a:avLst/>
          </a:prstGeom>
          <a:noFill/>
        </p:spPr>
        <p:txBody>
          <a:bodyPr wrap="square" lIns="91440" tIns="45720" rIns="91440" bIns="45720" rtlCol="0" anchor="t">
            <a:spAutoFit/>
          </a:bodyPr>
          <a:lstStyle/>
          <a:p>
            <a:pPr>
              <a:spcBef>
                <a:spcPct val="0"/>
              </a:spcBef>
              <a:spcAft>
                <a:spcPct val="0"/>
              </a:spcAft>
              <a:defRPr/>
            </a:pPr>
            <a:r>
              <a:rPr lang="en-US" altLang="en-US" sz="5400" b="1">
                <a:solidFill>
                  <a:srgbClr val="900B00"/>
                </a:solidFill>
                <a:latin typeface="Arial"/>
                <a:cs typeface="Arial"/>
              </a:rPr>
              <a:t>Learning Outcomes</a:t>
            </a:r>
            <a:endParaRPr lang="en-US">
              <a:ea typeface="+mn-ea"/>
            </a:endParaRPr>
          </a:p>
        </p:txBody>
      </p:sp>
    </p:spTree>
    <p:extLst>
      <p:ext uri="{BB962C8B-B14F-4D97-AF65-F5344CB8AC3E}">
        <p14:creationId xmlns:p14="http://schemas.microsoft.com/office/powerpoint/2010/main" val="3404520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577539" y="194638"/>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Learning Outcomes vs. Goals </a:t>
            </a:r>
          </a:p>
        </p:txBody>
      </p:sp>
      <p:sp>
        <p:nvSpPr>
          <p:cNvPr id="4" name="TextBox 3">
            <a:extLst>
              <a:ext uri="{FF2B5EF4-FFF2-40B4-BE49-F238E27FC236}">
                <a16:creationId xmlns:a16="http://schemas.microsoft.com/office/drawing/2014/main" id="{7E0650B6-5F30-1183-1C10-CAC9E40681C6}"/>
              </a:ext>
            </a:extLst>
          </p:cNvPr>
          <p:cNvSpPr txBox="1"/>
          <p:nvPr/>
        </p:nvSpPr>
        <p:spPr>
          <a:xfrm>
            <a:off x="288324" y="1141340"/>
            <a:ext cx="9662984" cy="424731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lang="en-US" sz="1800" b="1">
                <a:solidFill>
                  <a:srgbClr val="900B00"/>
                </a:solidFill>
                <a:latin typeface="Arial"/>
                <a:ea typeface="ＭＳ Ｐゴシック"/>
                <a:cs typeface="Arial"/>
              </a:rPr>
              <a:t>Purpose of Learning Outcomes</a:t>
            </a:r>
            <a:r>
              <a:rPr lang="en-US" sz="1800">
                <a:solidFill>
                  <a:srgbClr val="900B00"/>
                </a:solidFill>
                <a:latin typeface="Arial"/>
                <a:ea typeface="ＭＳ Ｐゴシック"/>
                <a:cs typeface="Arial"/>
              </a:rPr>
              <a:t>: To improve the skills, knowledge and ability of those served by your area. </a:t>
            </a:r>
          </a:p>
          <a:p>
            <a:pPr marL="641985" lvl="1" indent="-285750">
              <a:buFont typeface="Arial" panose="020B0604020202020204" pitchFamily="34" charset="0"/>
              <a:buChar char="•"/>
              <a:defRPr/>
            </a:pPr>
            <a:r>
              <a:rPr lang="en-US" sz="1800">
                <a:solidFill>
                  <a:srgbClr val="900B00"/>
                </a:solidFill>
                <a:latin typeface="Arial"/>
                <a:ea typeface="ＭＳ Ｐゴシック"/>
                <a:cs typeface="Arial"/>
              </a:rPr>
              <a:t>Focused on the student or employees served and their learning progress. </a:t>
            </a:r>
          </a:p>
          <a:p>
            <a:pPr marL="641985" lvl="1" indent="-285750">
              <a:buFont typeface="Arial" panose="020B0604020202020204" pitchFamily="34" charset="0"/>
              <a:buChar char="•"/>
              <a:defRPr/>
            </a:pPr>
            <a:endParaRPr lang="en-US" sz="1800">
              <a:solidFill>
                <a:srgbClr val="900B00"/>
              </a:solidFill>
              <a:latin typeface="Arial"/>
              <a:ea typeface="ＭＳ Ｐゴシック"/>
              <a:cs typeface="Arial"/>
            </a:endParaRPr>
          </a:p>
          <a:p>
            <a:pPr marL="285750" indent="-285750">
              <a:buFont typeface="Arial" panose="020B0604020202020204" pitchFamily="34" charset="0"/>
              <a:buChar char="•"/>
              <a:defRPr/>
            </a:pPr>
            <a:r>
              <a:rPr lang="en-US" sz="1800" b="1">
                <a:solidFill>
                  <a:srgbClr val="900B00"/>
                </a:solidFill>
                <a:latin typeface="Arial"/>
                <a:ea typeface="ＭＳ Ｐゴシック"/>
                <a:cs typeface="Arial"/>
              </a:rPr>
              <a:t>Purpose of Goals</a:t>
            </a:r>
            <a:r>
              <a:rPr lang="en-US" sz="1800">
                <a:solidFill>
                  <a:srgbClr val="900B00"/>
                </a:solidFill>
                <a:latin typeface="Arial"/>
                <a:ea typeface="ＭＳ Ｐゴシック"/>
                <a:cs typeface="Arial"/>
              </a:rPr>
              <a:t>: Improving the infrastructure within your area to make the outcomes achievable.</a:t>
            </a:r>
          </a:p>
          <a:p>
            <a:pPr>
              <a:defRPr/>
            </a:pPr>
            <a:endParaRPr lang="en-US" sz="1800">
              <a:solidFill>
                <a:srgbClr val="900B00"/>
              </a:solidFill>
              <a:latin typeface="Arial"/>
              <a:ea typeface="ＭＳ Ｐゴシック"/>
              <a:cs typeface="Arial"/>
            </a:endParaRPr>
          </a:p>
          <a:p>
            <a:pPr marL="641985" lvl="1" indent="-285750">
              <a:buFont typeface="Arial" panose="020B0604020202020204" pitchFamily="34" charset="0"/>
              <a:buChar char="•"/>
              <a:defRPr/>
            </a:pPr>
            <a:r>
              <a:rPr lang="en-US" sz="1800" b="1">
                <a:solidFill>
                  <a:srgbClr val="900B00"/>
                </a:solidFill>
                <a:latin typeface="Arial"/>
                <a:ea typeface="ＭＳ Ｐゴシック"/>
                <a:cs typeface="Arial"/>
              </a:rPr>
              <a:t>Example SLO</a:t>
            </a:r>
            <a:r>
              <a:rPr lang="en-US" sz="1800">
                <a:solidFill>
                  <a:srgbClr val="900B00"/>
                </a:solidFill>
                <a:latin typeface="Arial"/>
                <a:ea typeface="ＭＳ Ｐゴシック"/>
                <a:cs typeface="Arial"/>
              </a:rPr>
              <a:t>: The student will be able to read and analyze intermediate level code. </a:t>
            </a:r>
          </a:p>
          <a:p>
            <a:pPr marL="641985" lvl="1" indent="-285750">
              <a:buFont typeface="Arial" panose="020B0604020202020204" pitchFamily="34" charset="0"/>
              <a:buChar char="•"/>
              <a:defRPr/>
            </a:pPr>
            <a:r>
              <a:rPr lang="en-US" sz="1800" b="1">
                <a:solidFill>
                  <a:srgbClr val="900B00"/>
                </a:solidFill>
                <a:latin typeface="Arial"/>
                <a:ea typeface="ＭＳ Ｐゴシック"/>
                <a:cs typeface="Arial"/>
              </a:rPr>
              <a:t>Example Assessment</a:t>
            </a:r>
            <a:r>
              <a:rPr lang="en-US" sz="1800">
                <a:solidFill>
                  <a:srgbClr val="900B00"/>
                </a:solidFill>
                <a:latin typeface="Arial"/>
                <a:ea typeface="ＭＳ Ｐゴシック"/>
                <a:cs typeface="Arial"/>
              </a:rPr>
              <a:t>: Students are given a program to analyze and read at any point in the quarter. </a:t>
            </a:r>
          </a:p>
          <a:p>
            <a:pPr>
              <a:defRPr/>
            </a:pPr>
            <a:endParaRPr lang="en-US" sz="1800">
              <a:solidFill>
                <a:srgbClr val="900B00"/>
              </a:solidFill>
              <a:latin typeface="Arial"/>
              <a:ea typeface="ＭＳ Ｐゴシック"/>
              <a:cs typeface="Arial"/>
            </a:endParaRPr>
          </a:p>
          <a:p>
            <a:pPr marL="641985" lvl="1" indent="-285750">
              <a:buFont typeface="Arial" panose="020B0604020202020204" pitchFamily="34" charset="0"/>
              <a:buChar char="•"/>
              <a:defRPr/>
            </a:pPr>
            <a:r>
              <a:rPr lang="en-US" sz="1800" b="1">
                <a:solidFill>
                  <a:srgbClr val="900B00"/>
                </a:solidFill>
                <a:latin typeface="Arial"/>
                <a:ea typeface="ＭＳ Ｐゴシック"/>
                <a:cs typeface="Arial"/>
              </a:rPr>
              <a:t>Example Goal</a:t>
            </a:r>
            <a:r>
              <a:rPr lang="en-US" sz="1800">
                <a:solidFill>
                  <a:srgbClr val="900B00"/>
                </a:solidFill>
                <a:latin typeface="Arial"/>
                <a:ea typeface="ＭＳ Ｐゴシック"/>
                <a:cs typeface="Arial"/>
              </a:rPr>
              <a:t>: Expand the Python program to include a greater focus on data science skills by adding a course in Data Science. </a:t>
            </a:r>
          </a:p>
          <a:p>
            <a:pPr marL="641985" lvl="1" indent="-285750">
              <a:buFont typeface="Arial" panose="020B0604020202020204" pitchFamily="34" charset="0"/>
              <a:buChar char="•"/>
              <a:defRPr/>
            </a:pPr>
            <a:r>
              <a:rPr lang="en-US" sz="1800" b="1">
                <a:solidFill>
                  <a:srgbClr val="900B00"/>
                </a:solidFill>
                <a:latin typeface="Arial"/>
                <a:ea typeface="ＭＳ Ｐゴシック"/>
                <a:cs typeface="Arial"/>
              </a:rPr>
              <a:t>Example Evaluation of Goal</a:t>
            </a:r>
            <a:r>
              <a:rPr lang="en-US" sz="1800">
                <a:solidFill>
                  <a:srgbClr val="900B00"/>
                </a:solidFill>
                <a:latin typeface="Arial"/>
                <a:ea typeface="ＭＳ Ｐゴシック"/>
                <a:cs typeface="Arial"/>
              </a:rPr>
              <a:t>: Within 3 years, the Data Science course is available for students to enroll and is part of a degree. </a:t>
            </a:r>
            <a:endParaRPr lang="en-US" sz="1600">
              <a:solidFill>
                <a:srgbClr val="900B00"/>
              </a:solidFill>
              <a:latin typeface="Arial"/>
              <a:ea typeface="ＭＳ Ｐゴシック"/>
              <a:cs typeface="Arial"/>
            </a:endParaRPr>
          </a:p>
        </p:txBody>
      </p:sp>
    </p:spTree>
    <p:extLst>
      <p:ext uri="{BB962C8B-B14F-4D97-AF65-F5344CB8AC3E}">
        <p14:creationId xmlns:p14="http://schemas.microsoft.com/office/powerpoint/2010/main" val="787118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5D75B3-89B1-E34D-8EDC-8EE95AD10D9E}"/>
              </a:ext>
            </a:extLst>
          </p:cNvPr>
          <p:cNvSpPr txBox="1">
            <a:spLocks noChangeArrowheads="1"/>
          </p:cNvSpPr>
          <p:nvPr/>
        </p:nvSpPr>
        <p:spPr bwMode="auto">
          <a:xfrm>
            <a:off x="2055102" y="254602"/>
            <a:ext cx="7818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a:ea typeface="ＭＳ Ｐゴシック"/>
                <a:cs typeface="Arial"/>
              </a:rPr>
              <a:t>Sharing your assessment insights</a:t>
            </a:r>
          </a:p>
        </p:txBody>
      </p:sp>
      <p:sp>
        <p:nvSpPr>
          <p:cNvPr id="3" name="TextBox 2">
            <a:extLst>
              <a:ext uri="{FF2B5EF4-FFF2-40B4-BE49-F238E27FC236}">
                <a16:creationId xmlns:a16="http://schemas.microsoft.com/office/drawing/2014/main" id="{6AF8233A-170C-F47F-87CE-C90A67BAAACC}"/>
              </a:ext>
            </a:extLst>
          </p:cNvPr>
          <p:cNvSpPr txBox="1"/>
          <p:nvPr/>
        </p:nvSpPr>
        <p:spPr>
          <a:xfrm>
            <a:off x="4557010" y="1547208"/>
            <a:ext cx="649898"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CBE21631-6BDF-6609-C3E3-8044B5141BBF}"/>
              </a:ext>
            </a:extLst>
          </p:cNvPr>
          <p:cNvSpPr txBox="1"/>
          <p:nvPr/>
        </p:nvSpPr>
        <p:spPr>
          <a:xfrm>
            <a:off x="6802880" y="1254689"/>
            <a:ext cx="285563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00B00"/>
                </a:solidFill>
                <a:effectLst/>
                <a:uLnTx/>
                <a:uFillTx/>
                <a:latin typeface="Arial"/>
                <a:ea typeface="+mn-ea"/>
                <a:cs typeface="Calibri"/>
              </a:rPr>
              <a:t>Enter your data from Course Student Learning Outcomes (CSLO) assessmen</a:t>
            </a:r>
            <a:r>
              <a:rPr lang="en-US" sz="2000" b="1">
                <a:solidFill>
                  <a:srgbClr val="900B00"/>
                </a:solidFill>
                <a:latin typeface="Arial"/>
                <a:cs typeface="Calibri"/>
              </a:rPr>
              <a:t>t</a:t>
            </a:r>
          </a:p>
        </p:txBody>
      </p:sp>
      <p:pic>
        <p:nvPicPr>
          <p:cNvPr id="2" name="Picture 5" descr="Text&#10;&#10;Description automatically generated">
            <a:extLst>
              <a:ext uri="{FF2B5EF4-FFF2-40B4-BE49-F238E27FC236}">
                <a16:creationId xmlns:a16="http://schemas.microsoft.com/office/drawing/2014/main" id="{1FEC1519-9039-BF0E-B67B-5E434ECECAD6}"/>
              </a:ext>
            </a:extLst>
          </p:cNvPr>
          <p:cNvPicPr>
            <a:picLocks noChangeAspect="1"/>
          </p:cNvPicPr>
          <p:nvPr/>
        </p:nvPicPr>
        <p:blipFill>
          <a:blip r:embed="rId5"/>
          <a:stretch>
            <a:fillRect/>
          </a:stretch>
        </p:blipFill>
        <p:spPr>
          <a:xfrm>
            <a:off x="684775" y="1409521"/>
            <a:ext cx="5752122" cy="3768652"/>
          </a:xfrm>
          <a:prstGeom prst="rect">
            <a:avLst/>
          </a:prstGeom>
        </p:spPr>
      </p:pic>
      <p:cxnSp>
        <p:nvCxnSpPr>
          <p:cNvPr id="5" name="Straight Arrow Connector 4">
            <a:extLst>
              <a:ext uri="{FF2B5EF4-FFF2-40B4-BE49-F238E27FC236}">
                <a16:creationId xmlns:a16="http://schemas.microsoft.com/office/drawing/2014/main" id="{5F5FD9E1-C55F-4AA0-D24E-6CF48E626D25}"/>
              </a:ext>
            </a:extLst>
          </p:cNvPr>
          <p:cNvCxnSpPr/>
          <p:nvPr/>
        </p:nvCxnSpPr>
        <p:spPr>
          <a:xfrm flipH="1">
            <a:off x="3209680" y="2645548"/>
            <a:ext cx="3867708" cy="1695662"/>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0F23C132-07EC-E9B7-1FD2-B2C53F260C42}"/>
              </a:ext>
            </a:extLst>
          </p:cNvPr>
          <p:cNvSpPr txBox="1"/>
          <p:nvPr/>
        </p:nvSpPr>
        <p:spPr>
          <a:xfrm>
            <a:off x="7053243" y="3040045"/>
            <a:ext cx="256256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900B00"/>
                </a:solidFill>
                <a:effectLst/>
                <a:uLnTx/>
                <a:uFillTx/>
                <a:latin typeface="Arial"/>
                <a:ea typeface="+mn-ea"/>
                <a:cs typeface="Calibri"/>
              </a:rPr>
              <a:t>Questions on this Microsoft Form are similar to </a:t>
            </a:r>
            <a:r>
              <a:rPr kumimoji="0" lang="en-US" sz="1800" b="0" i="1" u="none" strike="noStrike" kern="1200" cap="none" spc="0" normalizeH="0" baseline="0" noProof="0" err="1">
                <a:ln>
                  <a:noFill/>
                </a:ln>
                <a:solidFill>
                  <a:srgbClr val="900B00"/>
                </a:solidFill>
                <a:effectLst/>
                <a:uLnTx/>
                <a:uFillTx/>
                <a:latin typeface="Arial"/>
                <a:ea typeface="+mn-ea"/>
                <a:cs typeface="Calibri"/>
              </a:rPr>
              <a:t>TracDat</a:t>
            </a:r>
            <a:r>
              <a:rPr kumimoji="0" lang="en-US" sz="1800" b="0" i="1" u="none" strike="noStrike" kern="1200" cap="none" spc="0" normalizeH="0" baseline="0" noProof="0">
                <a:ln>
                  <a:noFill/>
                </a:ln>
                <a:solidFill>
                  <a:srgbClr val="900B00"/>
                </a:solidFill>
                <a:effectLst/>
                <a:uLnTx/>
                <a:uFillTx/>
                <a:latin typeface="Arial"/>
                <a:ea typeface="+mn-ea"/>
                <a:cs typeface="Calibri"/>
              </a:rPr>
              <a:t> but summary is according to what will be on Collective </a:t>
            </a:r>
            <a:r>
              <a:rPr kumimoji="0" lang="en-US" sz="1800" b="0" i="1" u="none" strike="noStrike" kern="1200" cap="none" spc="0" normalizeH="0" baseline="0" noProof="0" err="1">
                <a:ln>
                  <a:noFill/>
                </a:ln>
                <a:solidFill>
                  <a:srgbClr val="900B00"/>
                </a:solidFill>
                <a:effectLst/>
                <a:uLnTx/>
                <a:uFillTx/>
                <a:latin typeface="Arial"/>
                <a:ea typeface="+mn-ea"/>
                <a:cs typeface="Calibri"/>
              </a:rPr>
              <a:t>eLumen</a:t>
            </a:r>
            <a:r>
              <a:rPr kumimoji="0" lang="en-US" sz="1800" b="0" i="1" u="none" strike="noStrike" kern="1200" cap="none" spc="0" normalizeH="0" baseline="0" noProof="0">
                <a:ln>
                  <a:noFill/>
                </a:ln>
                <a:solidFill>
                  <a:srgbClr val="900B00"/>
                </a:solidFill>
                <a:effectLst/>
                <a:uLnTx/>
                <a:uFillTx/>
                <a:latin typeface="Arial"/>
                <a:ea typeface="+mn-ea"/>
                <a:cs typeface="Calibri"/>
              </a:rPr>
              <a:t> assessment rubric</a:t>
            </a:r>
            <a:endParaRPr kumimoji="0" lang="en-US" sz="1800" b="0" i="1" u="none" strike="noStrike" kern="1200" cap="none" spc="0" normalizeH="0" baseline="0" noProof="0">
              <a:ln>
                <a:noFill/>
              </a:ln>
              <a:solidFill>
                <a:prstClr val="black"/>
              </a:solidFill>
              <a:effectLst/>
              <a:uLnTx/>
              <a:uFillTx/>
              <a:latin typeface="Arial"/>
              <a:ea typeface="+mn-ea"/>
              <a:cs typeface="Calibri"/>
            </a:endParaRPr>
          </a:p>
        </p:txBody>
      </p:sp>
    </p:spTree>
    <p:extLst>
      <p:ext uri="{BB962C8B-B14F-4D97-AF65-F5344CB8AC3E}">
        <p14:creationId xmlns:p14="http://schemas.microsoft.com/office/powerpoint/2010/main" val="3271664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4188-1432-FE58-F9EF-589020FF8AB9}"/>
              </a:ext>
            </a:extLst>
          </p:cNvPr>
          <p:cNvSpPr txBox="1"/>
          <p:nvPr/>
        </p:nvSpPr>
        <p:spPr>
          <a:xfrm>
            <a:off x="169620" y="1499406"/>
            <a:ext cx="9729986" cy="1092607"/>
          </a:xfrm>
          <a:prstGeom prst="rect">
            <a:avLst/>
          </a:prstGeom>
          <a:noFill/>
        </p:spPr>
        <p:txBody>
          <a:bodyPr wrap="square" lIns="91440" tIns="45720" rIns="91440" bIns="45720" rtlCol="0" anchor="t">
            <a:spAutoFit/>
          </a:bodyPr>
          <a:lstStyle/>
          <a:p>
            <a:pPr marL="525780" marR="0" lvl="0" indent="-34290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9329D6D-5E8C-7DB1-BAFA-4BC8A7E98B8D}"/>
              </a:ext>
            </a:extLst>
          </p:cNvPr>
          <p:cNvSpPr txBox="1">
            <a:spLocks noChangeArrowheads="1"/>
          </p:cNvSpPr>
          <p:nvPr/>
        </p:nvSpPr>
        <p:spPr bwMode="auto">
          <a:xfrm>
            <a:off x="1717351" y="172224"/>
            <a:ext cx="78180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a:ea typeface="ＭＳ Ｐゴシック"/>
                <a:cs typeface="Arial"/>
              </a:rPr>
              <a:t>What’s on the Form?</a:t>
            </a:r>
          </a:p>
        </p:txBody>
      </p:sp>
      <p:sp>
        <p:nvSpPr>
          <p:cNvPr id="3" name="TextBox 2">
            <a:extLst>
              <a:ext uri="{FF2B5EF4-FFF2-40B4-BE49-F238E27FC236}">
                <a16:creationId xmlns:a16="http://schemas.microsoft.com/office/drawing/2014/main" id="{054072A8-2787-3FA5-1F83-E125EEDB7B05}"/>
              </a:ext>
            </a:extLst>
          </p:cNvPr>
          <p:cNvSpPr txBox="1"/>
          <p:nvPr/>
        </p:nvSpPr>
        <p:spPr>
          <a:xfrm>
            <a:off x="379355" y="1221405"/>
            <a:ext cx="9483010" cy="3477875"/>
          </a:xfrm>
          <a:prstGeom prst="rect">
            <a:avLst/>
          </a:prstGeom>
          <a:noFill/>
          <a:ln w="28575">
            <a:solidFill>
              <a:srgbClr val="C184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Select your Division</a:t>
            </a:r>
            <a:endParaRPr kumimoji="0" lang="en-US" sz="1404" b="0" i="0" u="none" strike="noStrike" kern="1200" cap="none" spc="0" normalizeH="0" baseline="0" noProof="0">
              <a:ln>
                <a:noFill/>
              </a:ln>
              <a:solidFill>
                <a:prstClr val="black"/>
              </a:solidFill>
              <a:effectLst/>
              <a:uLnTx/>
              <a:uFillTx/>
              <a:latin typeface="Calibri"/>
              <a:ea typeface="+mn-ea"/>
              <a:cs typeface="Calibri"/>
            </a:endParaRP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Enter the name of your department</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Enter the name of the course with section. For example, MATH 22-50Z</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Enter CRN# for course</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Enter SLO Statement(s) As it (they) appear on the Course Outline of Record. You may assess one or more at a time.</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Academic Year </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Quarter of Assessment </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Modality of class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Method of Assessment </a:t>
            </a:r>
          </a:p>
          <a:p>
            <a:pPr marL="640080" marR="0" lvl="0" indent="-457200" algn="l" defTabSz="713232"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Elaborate on Assessment Method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p:txBody>
      </p:sp>
    </p:spTree>
    <p:extLst>
      <p:ext uri="{BB962C8B-B14F-4D97-AF65-F5344CB8AC3E}">
        <p14:creationId xmlns:p14="http://schemas.microsoft.com/office/powerpoint/2010/main" val="1037831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Pair 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1002335" y="1726228"/>
            <a:ext cx="8438763" cy="1754326"/>
          </a:xfrm>
          <a:prstGeom prst="rect">
            <a:avLst/>
          </a:prstGeom>
          <a:noFill/>
        </p:spPr>
        <p:txBody>
          <a:bodyPr wrap="square" lIns="91440" tIns="45720" rIns="91440" bIns="45720" anchor="t">
            <a:spAutoFit/>
          </a:bodyPr>
          <a:lstStyle/>
          <a:p>
            <a:r>
              <a:rPr lang="en-US" sz="1800" b="1">
                <a:solidFill>
                  <a:srgbClr val="900B00"/>
                </a:solidFill>
                <a:latin typeface="Arial"/>
                <a:ea typeface="ＭＳ Ｐゴシック"/>
                <a:cs typeface="Arial"/>
              </a:rPr>
              <a:t>Using a device, navigate to the SLO page or your course syllabus to find your current learning outcomes for </a:t>
            </a:r>
            <a:r>
              <a:rPr lang="en-US" sz="1800" b="1" u="sng">
                <a:solidFill>
                  <a:srgbClr val="900B00"/>
                </a:solidFill>
                <a:latin typeface="Arial"/>
                <a:ea typeface="ＭＳ Ｐゴシック"/>
                <a:cs typeface="Arial"/>
              </a:rPr>
              <a:t>one </a:t>
            </a:r>
            <a:r>
              <a:rPr lang="en-US" sz="1800" b="1">
                <a:solidFill>
                  <a:srgbClr val="900B00"/>
                </a:solidFill>
                <a:latin typeface="Arial"/>
                <a:ea typeface="ＭＳ Ｐゴシック"/>
                <a:cs typeface="Arial"/>
              </a:rPr>
              <a:t>course in which you teach.</a:t>
            </a:r>
          </a:p>
          <a:p>
            <a:pPr marL="0" marR="0">
              <a:spcBef>
                <a:spcPts val="0"/>
              </a:spcBef>
              <a:spcAft>
                <a:spcPts val="0"/>
              </a:spcAft>
            </a:pPr>
            <a:endParaRPr lang="en-US" sz="1800" b="1">
              <a:solidFill>
                <a:srgbClr val="900B00"/>
              </a:solidFill>
              <a:latin typeface="Arial"/>
              <a:ea typeface="ＭＳ Ｐゴシック"/>
              <a:cs typeface="Arial"/>
            </a:endParaRPr>
          </a:p>
          <a:p>
            <a:pPr marL="0" marR="0">
              <a:spcBef>
                <a:spcPts val="0"/>
              </a:spcBef>
              <a:spcAft>
                <a:spcPts val="0"/>
              </a:spcAft>
            </a:pPr>
            <a:r>
              <a:rPr lang="en-US" sz="1800" b="1">
                <a:solidFill>
                  <a:srgbClr val="900B00"/>
                </a:solidFill>
                <a:latin typeface="Arial"/>
                <a:ea typeface="ＭＳ Ｐゴシック"/>
                <a:cs typeface="Arial"/>
              </a:rPr>
              <a:t>In a pair, share:</a:t>
            </a:r>
            <a:endParaRPr lang="en-US" sz="1800">
              <a:solidFill>
                <a:srgbClr val="900B00"/>
              </a:solidFill>
              <a:latin typeface="Arial"/>
              <a:ea typeface="ＭＳ Ｐゴシック"/>
              <a:cs typeface="Arial"/>
            </a:endParaRPr>
          </a:p>
          <a:p>
            <a:pPr marL="285750" indent="-285750">
              <a:buFont typeface="Arial" panose="020B0604020202020204" pitchFamily="34" charset="0"/>
              <a:buChar char="•"/>
            </a:pPr>
            <a:r>
              <a:rPr lang="en-US" sz="1800">
                <a:solidFill>
                  <a:srgbClr val="900B00"/>
                </a:solidFill>
                <a:latin typeface="Arial"/>
                <a:ea typeface="ＭＳ Ｐゴシック"/>
                <a:cs typeface="Arial"/>
              </a:rPr>
              <a:t>How are your learning outcomes aligned (or not) with your area’s mission statement?</a:t>
            </a:r>
          </a:p>
        </p:txBody>
      </p:sp>
    </p:spTree>
    <p:extLst>
      <p:ext uri="{BB962C8B-B14F-4D97-AF65-F5344CB8AC3E}">
        <p14:creationId xmlns:p14="http://schemas.microsoft.com/office/powerpoint/2010/main" val="2363027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4188-1432-FE58-F9EF-589020FF8AB9}"/>
              </a:ext>
            </a:extLst>
          </p:cNvPr>
          <p:cNvSpPr txBox="1"/>
          <p:nvPr/>
        </p:nvSpPr>
        <p:spPr>
          <a:xfrm>
            <a:off x="169620" y="1499406"/>
            <a:ext cx="9729986" cy="1092607"/>
          </a:xfrm>
          <a:prstGeom prst="rect">
            <a:avLst/>
          </a:prstGeom>
          <a:noFill/>
        </p:spPr>
        <p:txBody>
          <a:bodyPr wrap="square" lIns="91440" tIns="45720" rIns="91440" bIns="45720" rtlCol="0" anchor="t">
            <a:spAutoFit/>
          </a:bodyPr>
          <a:lstStyle/>
          <a:p>
            <a:pPr marL="525780" marR="0" lvl="0" indent="-34290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9329D6D-5E8C-7DB1-BAFA-4BC8A7E98B8D}"/>
              </a:ext>
            </a:extLst>
          </p:cNvPr>
          <p:cNvSpPr txBox="1">
            <a:spLocks noChangeArrowheads="1"/>
          </p:cNvSpPr>
          <p:nvPr/>
        </p:nvSpPr>
        <p:spPr bwMode="auto">
          <a:xfrm>
            <a:off x="2055102" y="254602"/>
            <a:ext cx="78180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Arial"/>
                <a:ea typeface="ＭＳ Ｐゴシック"/>
                <a:cs typeface="Arial"/>
              </a:rPr>
              <a:t>What’s on the Form?</a:t>
            </a:r>
          </a:p>
        </p:txBody>
      </p:sp>
      <p:sp>
        <p:nvSpPr>
          <p:cNvPr id="3" name="TextBox 2">
            <a:extLst>
              <a:ext uri="{FF2B5EF4-FFF2-40B4-BE49-F238E27FC236}">
                <a16:creationId xmlns:a16="http://schemas.microsoft.com/office/drawing/2014/main" id="{054072A8-2787-3FA5-1F83-E125EEDB7B05}"/>
              </a:ext>
            </a:extLst>
          </p:cNvPr>
          <p:cNvSpPr txBox="1"/>
          <p:nvPr/>
        </p:nvSpPr>
        <p:spPr>
          <a:xfrm>
            <a:off x="379355" y="1221405"/>
            <a:ext cx="9483010" cy="3266985"/>
          </a:xfrm>
          <a:prstGeom prst="rect">
            <a:avLst/>
          </a:prstGeom>
          <a:noFill/>
          <a:ln w="28575">
            <a:solidFill>
              <a:srgbClr val="C184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11.   Number of students exceeding expectations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12.   Number of students meeting expectations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13.   Number of students approaching expectations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14.   Number of students who do not meet this/these outcome(s)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15.   N/A Not Applicable (withdrew, absent, ...) </a:t>
            </a:r>
            <a:endParaRPr kumimoji="0" lang="en-US" sz="2000" b="0" i="0" u="none" strike="noStrike" kern="1200" cap="none" spc="0" normalizeH="0" baseline="0" noProof="0">
              <a:ln>
                <a:noFill/>
              </a:ln>
              <a:solidFill>
                <a:srgbClr val="900B00"/>
              </a:solidFill>
              <a:effectLst/>
              <a:uLnTx/>
              <a:uFillTx/>
              <a:latin typeface="Arial"/>
              <a:ea typeface="+mn-ea"/>
              <a:cs typeface="Calibri"/>
            </a:endParaRP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16.   Reflection </a:t>
            </a:r>
          </a:p>
          <a:p>
            <a:pPr marL="0" marR="0" lvl="0" indent="0" algn="l" defTabSz="713232"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00B00"/>
                </a:solidFill>
                <a:effectLst/>
                <a:uLnTx/>
                <a:uFillTx/>
                <a:latin typeface="Arial"/>
                <a:ea typeface="Calibri"/>
                <a:cs typeface="Calibri"/>
              </a:rPr>
              <a:t>17.   Enhancement/Action </a:t>
            </a:r>
            <a:endParaRPr kumimoji="0" lang="en-US" sz="1400" b="0" i="0" u="none" strike="noStrike" kern="1200" cap="none" spc="0" normalizeH="0" baseline="0" noProof="0">
              <a:ln>
                <a:noFill/>
              </a:ln>
              <a:solidFill>
                <a:srgbClr val="900B00"/>
              </a:solidFill>
              <a:effectLst/>
              <a:uLnTx/>
              <a:uFillTx/>
              <a:latin typeface="Arial"/>
              <a:ea typeface="+mn-ea"/>
              <a:cs typeface="Calibri"/>
            </a:endParaRPr>
          </a:p>
        </p:txBody>
      </p:sp>
      <p:sp>
        <p:nvSpPr>
          <p:cNvPr id="5" name="TextBox 4">
            <a:extLst>
              <a:ext uri="{FF2B5EF4-FFF2-40B4-BE49-F238E27FC236}">
                <a16:creationId xmlns:a16="http://schemas.microsoft.com/office/drawing/2014/main" id="{E7B00B00-4574-4362-25D8-88C1DFC91E0D}"/>
              </a:ext>
            </a:extLst>
          </p:cNvPr>
          <p:cNvSpPr txBox="1"/>
          <p:nvPr/>
        </p:nvSpPr>
        <p:spPr>
          <a:xfrm>
            <a:off x="4227746" y="4624718"/>
            <a:ext cx="52057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900B00"/>
                </a:solidFill>
                <a:effectLst/>
                <a:uLnTx/>
                <a:uFillTx/>
                <a:latin typeface="Calibri"/>
                <a:ea typeface="+mn-ea"/>
                <a:cs typeface="Calibri"/>
              </a:rPr>
              <a:t>Direct link to form:</a:t>
            </a: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Calibri"/>
                <a:cs typeface="Calibri"/>
                <a:hlinkClick r:id="rId4"/>
              </a:rPr>
              <a:t>https://forms.office.com/pages/responsepage.aspx?id=n7L3RQCxQUyAT7NBighZSmQvhxolAOVOgvRaF3uDNSlUMU9CSURRWEhIOU9ZUEE1R09KRkdVWlpaSC4u</a:t>
            </a:r>
            <a:r>
              <a:rPr kumimoji="0" lang="en-US" sz="1400" b="0" i="0" u="none" strike="noStrike" kern="1200" cap="none" spc="0" normalizeH="0" baseline="0" noProof="0">
                <a:ln>
                  <a:noFill/>
                </a:ln>
                <a:solidFill>
                  <a:prstClr val="black"/>
                </a:solidFill>
                <a:effectLst/>
                <a:uLnTx/>
                <a:uFillTx/>
                <a:latin typeface="Calibri"/>
                <a:ea typeface="Calibri"/>
                <a:cs typeface="Calibri"/>
              </a:rPr>
              <a:t> </a:t>
            </a:r>
            <a:endParaRPr kumimoji="0" lang="en-US" sz="1404"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376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E3DCD-DB65-F3B6-9D01-32ADA1CE4850}"/>
              </a:ext>
            </a:extLst>
          </p:cNvPr>
          <p:cNvSpPr txBox="1"/>
          <p:nvPr/>
        </p:nvSpPr>
        <p:spPr>
          <a:xfrm>
            <a:off x="356063" y="2110306"/>
            <a:ext cx="8461365" cy="2062103"/>
          </a:xfrm>
          <a:prstGeom prst="rect">
            <a:avLst/>
          </a:prstGeom>
          <a:noFill/>
        </p:spPr>
        <p:txBody>
          <a:bodyPr wrap="square" rtlCol="0">
            <a:spAutoFit/>
          </a:bodyPr>
          <a:lstStyle/>
          <a:p>
            <a:pPr marL="182880" marR="0" lvl="0" indent="0" algn="l" defTabSz="713232" rtl="0" eaLnBrk="0" fontAlgn="base" latinLnBrk="0" hangingPunct="0">
              <a:lnSpc>
                <a:spcPct val="100000"/>
              </a:lnSpc>
              <a:spcBef>
                <a:spcPts val="600"/>
              </a:spcBef>
              <a:spcAft>
                <a:spcPct val="0"/>
              </a:spcAft>
              <a:buClrTx/>
              <a:buSzTx/>
              <a:buFontTx/>
              <a:buNone/>
              <a:tabLst/>
              <a:defRPr/>
            </a:pPr>
            <a:r>
              <a:rPr kumimoji="0" lang="en-US" altLang="en-US" sz="36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The Deeper Purpose Behind Program Review and Student Learning Outcomes</a:t>
            </a:r>
            <a:endParaRPr kumimoji="0" lang="en-US" altLang="en-US" sz="36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929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869995" y="3799"/>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ＭＳ Ｐゴシック"/>
                <a:cs typeface="Arial"/>
              </a:rPr>
              <a:t> Learning Outcomes Assessment Dialogue</a:t>
            </a:r>
            <a:endParaRPr kumimoji="0" lang="en-US" sz="2800" b="1" i="0" u="none" strike="noStrike" kern="1200" cap="none" spc="0" normalizeH="0" baseline="0" noProof="0" err="1">
              <a:ln>
                <a:noFill/>
              </a:ln>
              <a:solidFill>
                <a:prstClr val="white"/>
              </a:solidFill>
              <a:effectLst/>
              <a:uLnTx/>
              <a:uFillTx/>
              <a:latin typeface="Arial"/>
              <a:ea typeface="ＭＳ Ｐゴシック"/>
              <a:cs typeface="Arial"/>
            </a:endParaRP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4" name="TextBox 3">
            <a:extLst>
              <a:ext uri="{FF2B5EF4-FFF2-40B4-BE49-F238E27FC236}">
                <a16:creationId xmlns:a16="http://schemas.microsoft.com/office/drawing/2014/main" id="{C45E3DCD-DB65-F3B6-9D01-32ADA1CE4850}"/>
              </a:ext>
            </a:extLst>
          </p:cNvPr>
          <p:cNvSpPr txBox="1"/>
          <p:nvPr/>
        </p:nvSpPr>
        <p:spPr>
          <a:xfrm>
            <a:off x="685799" y="1205730"/>
            <a:ext cx="9164275" cy="3908762"/>
          </a:xfrm>
          <a:prstGeom prst="rect">
            <a:avLst/>
          </a:prstGeom>
          <a:noFill/>
        </p:spPr>
        <p:txBody>
          <a:bodyPr wrap="square" lIns="91440" tIns="45720" rIns="91440" bIns="45720" rtlCol="0" anchor="t">
            <a:spAutoFit/>
          </a:bodyPr>
          <a:lstStyle/>
          <a:p>
            <a:pPr marL="182880">
              <a:spcBef>
                <a:spcPts val="600"/>
              </a:spcBef>
              <a:spcAft>
                <a:spcPct val="0"/>
              </a:spcAft>
              <a:defRPr/>
            </a:pPr>
            <a:r>
              <a:rPr lang="en-US" altLang="en-US" sz="1800" b="1">
                <a:solidFill>
                  <a:srgbClr val="900B00"/>
                </a:solidFill>
                <a:latin typeface="Arial"/>
                <a:cs typeface="Arial"/>
              </a:rPr>
              <a:t>What types of dialogue does your area engage in around its learning outcomes?</a:t>
            </a:r>
          </a:p>
          <a:p>
            <a:pPr marL="182880">
              <a:spcBef>
                <a:spcPts val="600"/>
              </a:spcBef>
              <a:spcAft>
                <a:spcPct val="0"/>
              </a:spcAft>
              <a:defRPr/>
            </a:pPr>
            <a:endParaRPr lang="en-US" altLang="en-US" sz="1800" b="1">
              <a:solidFill>
                <a:srgbClr val="900B00"/>
              </a:solidFill>
              <a:latin typeface="Arial"/>
              <a:cs typeface="Arial"/>
            </a:endParaRPr>
          </a:p>
          <a:p>
            <a:pPr marL="182880">
              <a:spcBef>
                <a:spcPts val="600"/>
              </a:spcBef>
              <a:spcAft>
                <a:spcPct val="0"/>
              </a:spcAft>
              <a:defRPr/>
            </a:pPr>
            <a:r>
              <a:rPr lang="en-US" altLang="en-US" sz="1800" b="1">
                <a:solidFill>
                  <a:srgbClr val="900B00"/>
                </a:solidFill>
                <a:latin typeface="Arial"/>
                <a:cs typeface="Arial"/>
              </a:rPr>
              <a:t>Questions to consider:</a:t>
            </a:r>
          </a:p>
          <a:p>
            <a:pPr marL="457200" indent="-274320">
              <a:spcBef>
                <a:spcPts val="600"/>
              </a:spcBef>
              <a:spcAft>
                <a:spcPct val="0"/>
              </a:spcAft>
              <a:buFont typeface="Arial" panose="020B0604020202020204" pitchFamily="34" charset="0"/>
              <a:buChar char="•"/>
              <a:defRPr/>
            </a:pPr>
            <a:r>
              <a:rPr kumimoji="0" lang="en-US" altLang="en-US" sz="1800" b="0" i="0" u="none" strike="noStrike" kern="1200" cap="none" spc="0" normalizeH="0" baseline="0" noProof="0">
                <a:ln>
                  <a:noFill/>
                </a:ln>
                <a:solidFill>
                  <a:srgbClr val="900B00"/>
                </a:solidFill>
                <a:effectLst/>
                <a:uLnTx/>
                <a:uFillTx/>
                <a:latin typeface="Arial"/>
                <a:ea typeface="+mn-ea"/>
                <a:cs typeface="Arial"/>
              </a:rPr>
              <a:t>Do your learning outcomes inform your course curriculum, content and instructional materials?</a:t>
            </a:r>
            <a:r>
              <a:rPr lang="en-US" altLang="en-US" sz="1800">
                <a:solidFill>
                  <a:srgbClr val="900B00"/>
                </a:solidFill>
                <a:latin typeface="Arial"/>
                <a:cs typeface="Arial"/>
              </a:rPr>
              <a:t> </a:t>
            </a:r>
            <a:endParaRPr lang="en-US" sz="1800" b="0" i="0" u="none" strike="noStrike" kern="1200" cap="none" spc="0" normalizeH="0" baseline="0" noProof="0">
              <a:ln>
                <a:noFill/>
              </a:ln>
              <a:solidFill>
                <a:prstClr val="black"/>
              </a:solidFill>
              <a:effectLst/>
              <a:uLnTx/>
              <a:uFillTx/>
              <a:latin typeface="Calibri"/>
              <a:cs typeface="Calibri"/>
            </a:endParaRPr>
          </a:p>
          <a:p>
            <a:pPr marL="457200" indent="-274320">
              <a:spcBef>
                <a:spcPts val="600"/>
              </a:spcBef>
              <a:spcAft>
                <a:spcPct val="0"/>
              </a:spcAft>
              <a:buFont typeface="Arial" panose="020B0604020202020204" pitchFamily="34" charset="0"/>
              <a:buChar char="•"/>
              <a:defRPr/>
            </a:pPr>
            <a:r>
              <a:rPr kumimoji="0" lang="en-US" altLang="en-US" sz="1800" b="0" i="0" u="none" strike="noStrike" kern="1200" cap="none" spc="0" normalizeH="0" baseline="0" noProof="0">
                <a:ln>
                  <a:noFill/>
                </a:ln>
                <a:solidFill>
                  <a:srgbClr val="900B00"/>
                </a:solidFill>
                <a:effectLst/>
                <a:uLnTx/>
                <a:uFillTx/>
                <a:latin typeface="Arial"/>
                <a:ea typeface="+mn-ea"/>
                <a:cs typeface="Arial"/>
              </a:rPr>
              <a:t>Do your learning outcomes inform the services you provide, how and when they are provided and in what format?</a:t>
            </a:r>
            <a:r>
              <a:rPr lang="en-US" altLang="en-US" sz="1800">
                <a:solidFill>
                  <a:srgbClr val="900B00"/>
                </a:solidFill>
                <a:latin typeface="Arial"/>
                <a:cs typeface="Arial"/>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57200" marR="0" indent="-274320" algn="l" defTabSz="713232" rtl="0" eaLnBrk="1" fontAlgn="auto" latinLnBrk="0" hangingPunct="1">
              <a:lnSpc>
                <a:spcPct val="100000"/>
              </a:lnSpc>
              <a:spcBef>
                <a:spcPts val="60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900B00"/>
                </a:solidFill>
                <a:effectLst/>
                <a:uLnTx/>
                <a:uFillTx/>
                <a:latin typeface="Arial"/>
                <a:ea typeface="+mn-ea"/>
                <a:cs typeface="Arial"/>
              </a:rPr>
              <a:t>Do you use the </a:t>
            </a:r>
            <a:r>
              <a:rPr lang="en-US" altLang="en-US" sz="1800">
                <a:solidFill>
                  <a:srgbClr val="900B00"/>
                </a:solidFill>
                <a:latin typeface="Arial"/>
                <a:cs typeface="Arial"/>
              </a:rPr>
              <a:t>learning outcome</a:t>
            </a:r>
            <a:r>
              <a:rPr kumimoji="0" lang="en-US" altLang="en-US" sz="1800" b="0" i="0" u="none" strike="noStrike" kern="1200" cap="none" spc="0" normalizeH="0" baseline="0" noProof="0">
                <a:ln>
                  <a:noFill/>
                </a:ln>
                <a:solidFill>
                  <a:srgbClr val="900B00"/>
                </a:solidFill>
                <a:effectLst/>
                <a:uLnTx/>
                <a:uFillTx/>
                <a:latin typeface="Arial"/>
                <a:ea typeface="+mn-ea"/>
                <a:cs typeface="Arial"/>
              </a:rPr>
              <a:t> process as an opportunity to assess student or employee learning, make changes, implement the changes and reassess?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457200" marR="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900B00"/>
                </a:solidFill>
                <a:effectLst/>
                <a:uLnTx/>
                <a:uFillTx/>
                <a:latin typeface="Arial"/>
                <a:cs typeface="Arial"/>
              </a:rPr>
              <a:t>Does your department use the program review process as a collaborative and intentional opportunity to improve student and employee outcomes?</a:t>
            </a:r>
            <a:endParaRPr lang="en-US" sz="1800" b="0" i="0" u="none" strike="noStrike" kern="1200" cap="none" spc="0" normalizeH="0" baseline="0" noProof="0">
              <a:ln>
                <a:noFill/>
              </a:ln>
              <a:solidFill>
                <a:srgbClr val="900B00"/>
              </a:solidFill>
              <a:effectLst/>
              <a:uLnTx/>
              <a:uFillTx/>
              <a:latin typeface="Arial"/>
              <a:cs typeface="Arial"/>
            </a:endParaRPr>
          </a:p>
          <a:p>
            <a:pPr marR="0" algn="l" defTabSz="713232" rtl="0" eaLnBrk="0" fontAlgn="base" latinLnBrk="0" hangingPunct="0">
              <a:lnSpc>
                <a:spcPct val="100000"/>
              </a:lnSpc>
              <a:spcBef>
                <a:spcPct val="0"/>
              </a:spcBef>
              <a:spcAft>
                <a:spcPct val="0"/>
              </a:spcAft>
              <a:buClrTx/>
              <a:buSzTx/>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6360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E2527-36E5-64FD-CC2D-A43382E8E0DF}"/>
              </a:ext>
            </a:extLst>
          </p:cNvPr>
          <p:cNvSpPr txBox="1"/>
          <p:nvPr/>
        </p:nvSpPr>
        <p:spPr>
          <a:xfrm>
            <a:off x="525051" y="2395835"/>
            <a:ext cx="8272960" cy="923330"/>
          </a:xfrm>
          <a:prstGeom prst="rect">
            <a:avLst/>
          </a:prstGeom>
          <a:noFill/>
        </p:spPr>
        <p:txBody>
          <a:bodyPr wrap="square" lIns="91440" tIns="45720" rIns="91440" bIns="45720" rtlCol="0" anchor="t">
            <a:spAutoFit/>
          </a:bodyPr>
          <a:lstStyle/>
          <a:p>
            <a:pPr marL="0" marR="0" lvl="0" indent="0" defTabSz="713232"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Goal Setting</a:t>
            </a:r>
          </a:p>
        </p:txBody>
      </p:sp>
    </p:spTree>
    <p:extLst>
      <p:ext uri="{BB962C8B-B14F-4D97-AF65-F5344CB8AC3E}">
        <p14:creationId xmlns:p14="http://schemas.microsoft.com/office/powerpoint/2010/main" val="1684703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239196"/>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Considerations in Setting Goals</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1085224" y="1395869"/>
            <a:ext cx="8272960" cy="4001095"/>
          </a:xfrm>
          <a:prstGeom prst="rect">
            <a:avLst/>
          </a:prstGeom>
          <a:noFill/>
        </p:spPr>
        <p:txBody>
          <a:bodyPr wrap="square" lIns="91440" tIns="45720" rIns="91440" bIns="45720" rtlCol="0" anchor="t">
            <a:spAutoFit/>
          </a:bodyPr>
          <a:lstStyle/>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Goals should be SMART:</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Specific</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try focusing on only one area at a time with a clear outcome.</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Measurable</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and allow you to track progress.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Achievable</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identify what you need to do to make it happen.</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Realistic</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possible to achieve given the current resources.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Time-bound</a:t>
            </a: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 set a time for achieving the outcome and seeing results</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0" marR="0" lvl="0" indent="0" algn="l" defTabSz="713232"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hlinkClick r:id="rId4"/>
              </a:rPr>
              <a:t>Smarter Goal </a:t>
            </a: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54192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err="1">
                <a:solidFill>
                  <a:prstClr val="white"/>
                </a:solidFill>
                <a:latin typeface="Arial"/>
                <a:ea typeface="ＭＳ Ｐゴシック"/>
                <a:cs typeface="Arial"/>
              </a:rPr>
              <a:t>Freewrite</a:t>
            </a:r>
            <a:r>
              <a:rPr lang="en-US" altLang="en-US" sz="3600" b="1">
                <a:solidFill>
                  <a:prstClr val="white"/>
                </a:solidFill>
                <a:latin typeface="Arial"/>
                <a:ea typeface="ＭＳ Ｐゴシック"/>
                <a:cs typeface="Arial"/>
              </a:rPr>
              <a:t> #3</a:t>
            </a:r>
          </a:p>
        </p:txBody>
      </p:sp>
      <p:sp>
        <p:nvSpPr>
          <p:cNvPr id="4" name="TextBox 3">
            <a:extLst>
              <a:ext uri="{FF2B5EF4-FFF2-40B4-BE49-F238E27FC236}">
                <a16:creationId xmlns:a16="http://schemas.microsoft.com/office/drawing/2014/main" id="{7E0650B6-5F30-1183-1C10-CAC9E40681C6}"/>
              </a:ext>
            </a:extLst>
          </p:cNvPr>
          <p:cNvSpPr txBox="1"/>
          <p:nvPr/>
        </p:nvSpPr>
        <p:spPr>
          <a:xfrm>
            <a:off x="1008533" y="2055741"/>
            <a:ext cx="8649267" cy="2864374"/>
          </a:xfrm>
          <a:prstGeom prst="rect">
            <a:avLst/>
          </a:prstGeom>
          <a:noFill/>
        </p:spPr>
        <p:txBody>
          <a:bodyPr wrap="square" lIns="91440" tIns="45720" rIns="91440" bIns="45720" anchor="t">
            <a:spAutoFit/>
          </a:bodyPr>
          <a:lstStyle/>
          <a:p>
            <a:pPr>
              <a:lnSpc>
                <a:spcPct val="107000"/>
              </a:lnSpc>
              <a:spcAft>
                <a:spcPts val="800"/>
              </a:spcAft>
            </a:pPr>
            <a:r>
              <a:rPr lang="en-US" sz="3200" b="1">
                <a:solidFill>
                  <a:srgbClr val="900B00"/>
                </a:solidFill>
                <a:latin typeface="Arial"/>
                <a:ea typeface="ＭＳ Ｐゴシック"/>
                <a:cs typeface="Arial"/>
              </a:rPr>
              <a:t>In Box 5, draft 1 to 3 goals that you would like your area to explore over the next three years to help it continue to improve and meet its learning outcomes.</a:t>
            </a:r>
          </a:p>
          <a:p>
            <a:pPr>
              <a:spcAft>
                <a:spcPts val="300"/>
              </a:spcAft>
              <a:defRPr/>
            </a:pPr>
            <a:endParaRPr lang="en-US" sz="18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29833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225237"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Pair Share</a:t>
            </a:r>
          </a:p>
        </p:txBody>
      </p:sp>
      <p:sp>
        <p:nvSpPr>
          <p:cNvPr id="4" name="TextBox 3">
            <a:extLst>
              <a:ext uri="{FF2B5EF4-FFF2-40B4-BE49-F238E27FC236}">
                <a16:creationId xmlns:a16="http://schemas.microsoft.com/office/drawing/2014/main" id="{7E0650B6-5F30-1183-1C10-CAC9E40681C6}"/>
              </a:ext>
            </a:extLst>
          </p:cNvPr>
          <p:cNvSpPr txBox="1"/>
          <p:nvPr/>
        </p:nvSpPr>
        <p:spPr>
          <a:xfrm>
            <a:off x="944642" y="1965124"/>
            <a:ext cx="8777050" cy="2623795"/>
          </a:xfrm>
          <a:prstGeom prst="rect">
            <a:avLst/>
          </a:prstGeom>
          <a:noFill/>
        </p:spPr>
        <p:txBody>
          <a:bodyPr wrap="square" lIns="91440" tIns="45720" rIns="91440" bIns="45720" anchor="t">
            <a:spAutoFit/>
          </a:bodyPr>
          <a:lstStyle/>
          <a:p>
            <a:pPr marL="457200" indent="-457200">
              <a:buFont typeface="Arial"/>
              <a:buChar char="•"/>
              <a:defRPr/>
            </a:pPr>
            <a:r>
              <a:rPr lang="en-US" sz="3200" b="1">
                <a:solidFill>
                  <a:srgbClr val="900B00"/>
                </a:solidFill>
                <a:latin typeface="Arial"/>
                <a:ea typeface="ＭＳ Ｐゴシック"/>
                <a:cs typeface="Arial"/>
              </a:rPr>
              <a:t>Share one goal you listed. </a:t>
            </a:r>
            <a:endParaRPr lang="en-US"/>
          </a:p>
          <a:p>
            <a:pPr marL="457200" indent="-457200">
              <a:buFont typeface="Arial" panose="020B0604020202020204" pitchFamily="34" charset="0"/>
              <a:buChar char="•"/>
              <a:defRPr/>
            </a:pPr>
            <a:r>
              <a:rPr lang="en-US" sz="3200" b="1">
                <a:solidFill>
                  <a:srgbClr val="900B00"/>
                </a:solidFill>
                <a:latin typeface="Arial"/>
                <a:ea typeface="ＭＳ Ｐゴシック"/>
                <a:cs typeface="Arial"/>
              </a:rPr>
              <a:t>If you have time, discuss ideas on how you would go about evaluating the achievement of one of the goals.</a:t>
            </a:r>
          </a:p>
          <a:p>
            <a:pPr>
              <a:spcAft>
                <a:spcPts val="300"/>
              </a:spcAft>
              <a:defRPr/>
            </a:pPr>
            <a:endParaRPr lang="en-US" sz="1800">
              <a:ea typeface="Calibri"/>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68964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61843"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Comprehensive Program Review</a:t>
            </a:r>
          </a:p>
        </p:txBody>
      </p:sp>
      <p:sp>
        <p:nvSpPr>
          <p:cNvPr id="4" name="TextBox 3">
            <a:extLst>
              <a:ext uri="{FF2B5EF4-FFF2-40B4-BE49-F238E27FC236}">
                <a16:creationId xmlns:a16="http://schemas.microsoft.com/office/drawing/2014/main" id="{7E0650B6-5F30-1183-1C10-CAC9E40681C6}"/>
              </a:ext>
            </a:extLst>
          </p:cNvPr>
          <p:cNvSpPr txBox="1"/>
          <p:nvPr/>
        </p:nvSpPr>
        <p:spPr>
          <a:xfrm>
            <a:off x="532876" y="1423386"/>
            <a:ext cx="9082671" cy="3185487"/>
          </a:xfrm>
          <a:prstGeom prst="rect">
            <a:avLst/>
          </a:prstGeom>
          <a:noFill/>
        </p:spPr>
        <p:txBody>
          <a:bodyPr wrap="square" lIns="91440" tIns="45720" rIns="91440" bIns="45720" anchor="t">
            <a:spAutoFit/>
          </a:bodyPr>
          <a:lstStyle/>
          <a:p>
            <a:pPr>
              <a:defRPr/>
            </a:pPr>
            <a:r>
              <a:rPr lang="en-US" sz="1800">
                <a:solidFill>
                  <a:srgbClr val="900B00"/>
                </a:solidFill>
                <a:latin typeface="Arial"/>
                <a:ea typeface="ＭＳ Ｐゴシック"/>
                <a:cs typeface="Arial"/>
              </a:rPr>
              <a:t>All programs and areas will engage in a Comprehensive program review in fall 2023</a:t>
            </a:r>
          </a:p>
          <a:p>
            <a:pPr>
              <a:defRPr/>
            </a:pPr>
            <a:endParaRPr lang="en-US" sz="1800">
              <a:solidFill>
                <a:srgbClr val="900B00"/>
              </a:solidFill>
              <a:latin typeface="Arial"/>
              <a:ea typeface="ＭＳ Ｐゴシック"/>
              <a:cs typeface="Arial"/>
            </a:endParaRPr>
          </a:p>
          <a:p>
            <a:pPr>
              <a:defRPr/>
            </a:pPr>
            <a:r>
              <a:rPr lang="en-US" sz="1800">
                <a:solidFill>
                  <a:srgbClr val="900B00"/>
                </a:solidFill>
                <a:latin typeface="Arial"/>
                <a:ea typeface="ＭＳ Ｐゴシック"/>
                <a:cs typeface="Arial"/>
              </a:rPr>
              <a:t>Forms are now available on the RAPP website: </a:t>
            </a:r>
            <a:r>
              <a:rPr lang="en-US" sz="1800">
                <a:solidFill>
                  <a:srgbClr val="900B00"/>
                </a:solidFill>
                <a:latin typeface="Arial"/>
                <a:ea typeface="ＭＳ Ｐゴシック"/>
                <a:cs typeface="Arial"/>
                <a:hlinkClick r:id="rId4"/>
              </a:rPr>
              <a:t>https://www.deanza.edu/gov/rapp/program_review.html</a:t>
            </a:r>
            <a:r>
              <a:rPr lang="en-US" sz="1800">
                <a:solidFill>
                  <a:srgbClr val="900B00"/>
                </a:solidFill>
                <a:latin typeface="Arial"/>
                <a:ea typeface="ＭＳ Ｐゴシック"/>
                <a:cs typeface="Arial"/>
              </a:rPr>
              <a:t> </a:t>
            </a:r>
            <a:endParaRPr lang="en-US"/>
          </a:p>
          <a:p>
            <a:pPr>
              <a:spcAft>
                <a:spcPts val="300"/>
              </a:spcAft>
              <a:defRPr/>
            </a:pPr>
            <a:endParaRPr lang="en-US" sz="1800">
              <a:ea typeface="Calibri"/>
              <a:cs typeface="Calibri"/>
            </a:endParaRPr>
          </a:p>
          <a:p>
            <a:pPr marL="285750" indent="-285750">
              <a:buFont typeface="Arial"/>
              <a:buChar char="•"/>
              <a:defRPr/>
            </a:pPr>
            <a:r>
              <a:rPr lang="en-US" sz="1800">
                <a:ea typeface="+mn-lt"/>
                <a:cs typeface="+mn-lt"/>
                <a:hlinkClick r:id="rId5"/>
              </a:rPr>
              <a:t>Instructional Programs Comprehensive Program Review</a:t>
            </a:r>
            <a:r>
              <a:rPr lang="en-US" sz="1800">
                <a:ea typeface="+mn-lt"/>
                <a:cs typeface="+mn-lt"/>
              </a:rPr>
              <a:t> Form (example)*</a:t>
            </a:r>
            <a:endParaRPr lang="en-US"/>
          </a:p>
          <a:p>
            <a:pPr marL="285750" indent="-285750">
              <a:buFont typeface="Arial"/>
              <a:buChar char="•"/>
              <a:defRPr/>
            </a:pPr>
            <a:r>
              <a:rPr lang="en-US" sz="1800">
                <a:ea typeface="+mn-lt"/>
                <a:cs typeface="+mn-lt"/>
                <a:hlinkClick r:id="rId6"/>
              </a:rPr>
              <a:t>Student Services Comprehensive Program Review Form</a:t>
            </a:r>
            <a:r>
              <a:rPr lang="en-US" sz="1800">
                <a:ea typeface="+mn-lt"/>
                <a:cs typeface="+mn-lt"/>
              </a:rPr>
              <a:t> (CAS example)</a:t>
            </a:r>
            <a:endParaRPr lang="en-US"/>
          </a:p>
          <a:p>
            <a:pPr marL="285750" indent="-285750">
              <a:buFont typeface="Arial"/>
              <a:buChar char="•"/>
              <a:defRPr/>
            </a:pPr>
            <a:r>
              <a:rPr lang="en-US" sz="1800">
                <a:ea typeface="+mn-lt"/>
                <a:cs typeface="+mn-lt"/>
                <a:hlinkClick r:id="rId7"/>
              </a:rPr>
              <a:t>Academic Services Comprehensive Program Review Form </a:t>
            </a:r>
            <a:r>
              <a:rPr lang="en-US" sz="1800">
                <a:ea typeface="+mn-lt"/>
                <a:cs typeface="+mn-lt"/>
              </a:rPr>
              <a:t>(example)*</a:t>
            </a:r>
            <a:endParaRPr lang="en-US"/>
          </a:p>
          <a:p>
            <a:pPr marL="285750" indent="-285750">
              <a:buFont typeface="Arial"/>
              <a:buChar char="•"/>
              <a:defRPr/>
            </a:pPr>
            <a:r>
              <a:rPr lang="en-US" sz="1800">
                <a:ea typeface="+mn-lt"/>
                <a:cs typeface="+mn-lt"/>
                <a:hlinkClick r:id="rId8"/>
              </a:rPr>
              <a:t>Collegwide Service Areas Comprehensive Program Review Form </a:t>
            </a:r>
            <a:endParaRPr lang="en-US"/>
          </a:p>
          <a:p>
            <a:pPr>
              <a:spcAft>
                <a:spcPts val="300"/>
              </a:spcAft>
              <a:defRPr/>
            </a:pPr>
            <a:endParaRPr lang="en-US" sz="1800">
              <a:solidFill>
                <a:srgbClr val="000000"/>
              </a:solidFill>
              <a:latin typeface="Calibri"/>
              <a:ea typeface="ＭＳ Ｐゴシック"/>
              <a:cs typeface="Calibri"/>
            </a:endParaRPr>
          </a:p>
          <a:p>
            <a:pPr marL="374650">
              <a:spcAft>
                <a:spcPts val="300"/>
              </a:spcAft>
              <a:defRPr/>
            </a:pPr>
            <a:endParaRPr lang="en-US" sz="1600" b="1">
              <a:solidFill>
                <a:srgbClr val="900B00"/>
              </a:solidFill>
              <a:latin typeface="Arial"/>
              <a:ea typeface="ＭＳ Ｐゴシック"/>
              <a:cs typeface="Arial"/>
            </a:endParaRPr>
          </a:p>
        </p:txBody>
      </p:sp>
    </p:spTree>
    <p:extLst>
      <p:ext uri="{BB962C8B-B14F-4D97-AF65-F5344CB8AC3E}">
        <p14:creationId xmlns:p14="http://schemas.microsoft.com/office/powerpoint/2010/main" val="249617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53774-41BC-4277-993E-8321F5B3972B}"/>
              </a:ext>
            </a:extLst>
          </p:cNvPr>
          <p:cNvSpPr txBox="1">
            <a:spLocks noChangeArrowheads="1"/>
          </p:cNvSpPr>
          <p:nvPr/>
        </p:nvSpPr>
        <p:spPr bwMode="auto">
          <a:xfrm>
            <a:off x="1661843" y="211114"/>
            <a:ext cx="82158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lang="en-US" altLang="en-US" sz="3600" b="1">
                <a:solidFill>
                  <a:prstClr val="white"/>
                </a:solidFill>
                <a:latin typeface="Arial"/>
                <a:ea typeface="ＭＳ Ｐゴシック"/>
                <a:cs typeface="Arial"/>
              </a:rPr>
              <a:t>Comprehensive Program Review</a:t>
            </a:r>
          </a:p>
        </p:txBody>
      </p:sp>
      <p:pic>
        <p:nvPicPr>
          <p:cNvPr id="2" name="Picture 1" descr="A screen shot of a graph&#10;&#10;Description automatically generated">
            <a:extLst>
              <a:ext uri="{FF2B5EF4-FFF2-40B4-BE49-F238E27FC236}">
                <a16:creationId xmlns:a16="http://schemas.microsoft.com/office/drawing/2014/main" id="{A46F5BB1-92B6-B56C-5754-1902A61B30F0}"/>
              </a:ext>
            </a:extLst>
          </p:cNvPr>
          <p:cNvPicPr>
            <a:picLocks noChangeAspect="1"/>
          </p:cNvPicPr>
          <p:nvPr/>
        </p:nvPicPr>
        <p:blipFill>
          <a:blip r:embed="rId4"/>
          <a:stretch>
            <a:fillRect/>
          </a:stretch>
        </p:blipFill>
        <p:spPr>
          <a:xfrm>
            <a:off x="310692" y="2288323"/>
            <a:ext cx="1661363" cy="2541977"/>
          </a:xfrm>
          <a:prstGeom prst="rect">
            <a:avLst/>
          </a:prstGeom>
        </p:spPr>
      </p:pic>
      <p:pic>
        <p:nvPicPr>
          <p:cNvPr id="3" name="Picture 2" descr="A yellow and white rectangle with black text&#10;&#10;Description automatically generated">
            <a:extLst>
              <a:ext uri="{FF2B5EF4-FFF2-40B4-BE49-F238E27FC236}">
                <a16:creationId xmlns:a16="http://schemas.microsoft.com/office/drawing/2014/main" id="{5F82838F-23CA-C3A8-48DF-7EA724072952}"/>
              </a:ext>
            </a:extLst>
          </p:cNvPr>
          <p:cNvPicPr>
            <a:picLocks noChangeAspect="1"/>
          </p:cNvPicPr>
          <p:nvPr/>
        </p:nvPicPr>
        <p:blipFill>
          <a:blip r:embed="rId5"/>
          <a:stretch>
            <a:fillRect/>
          </a:stretch>
        </p:blipFill>
        <p:spPr>
          <a:xfrm>
            <a:off x="470144" y="1162268"/>
            <a:ext cx="1343025" cy="600075"/>
          </a:xfrm>
          <a:prstGeom prst="rect">
            <a:avLst/>
          </a:prstGeom>
        </p:spPr>
      </p:pic>
      <p:pic>
        <p:nvPicPr>
          <p:cNvPr id="6" name="Picture 5" descr="A yellow line with blue text&#10;&#10;Description automatically generated">
            <a:extLst>
              <a:ext uri="{FF2B5EF4-FFF2-40B4-BE49-F238E27FC236}">
                <a16:creationId xmlns:a16="http://schemas.microsoft.com/office/drawing/2014/main" id="{9983927C-42D9-B2FC-1951-93A461B873EC}"/>
              </a:ext>
            </a:extLst>
          </p:cNvPr>
          <p:cNvPicPr>
            <a:picLocks noChangeAspect="1"/>
          </p:cNvPicPr>
          <p:nvPr/>
        </p:nvPicPr>
        <p:blipFill>
          <a:blip r:embed="rId6"/>
          <a:stretch>
            <a:fillRect/>
          </a:stretch>
        </p:blipFill>
        <p:spPr>
          <a:xfrm>
            <a:off x="2524527" y="4014357"/>
            <a:ext cx="2888171" cy="129875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8219F6B-C7AE-3BA0-0D90-6990BBEB485D}"/>
              </a:ext>
            </a:extLst>
          </p:cNvPr>
          <p:cNvPicPr>
            <a:picLocks noChangeAspect="1"/>
          </p:cNvPicPr>
          <p:nvPr/>
        </p:nvPicPr>
        <p:blipFill>
          <a:blip r:embed="rId7"/>
          <a:stretch>
            <a:fillRect/>
          </a:stretch>
        </p:blipFill>
        <p:spPr>
          <a:xfrm>
            <a:off x="4575732" y="2770299"/>
            <a:ext cx="3725652" cy="106746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92260BA-8AFE-201C-774E-A170E0F8A9E0}"/>
              </a:ext>
            </a:extLst>
          </p:cNvPr>
          <p:cNvPicPr>
            <a:picLocks noChangeAspect="1"/>
          </p:cNvPicPr>
          <p:nvPr/>
        </p:nvPicPr>
        <p:blipFill>
          <a:blip r:embed="rId8"/>
          <a:stretch>
            <a:fillRect/>
          </a:stretch>
        </p:blipFill>
        <p:spPr>
          <a:xfrm>
            <a:off x="6599952" y="1160349"/>
            <a:ext cx="3378199" cy="1153463"/>
          </a:xfrm>
          <a:prstGeom prst="rect">
            <a:avLst/>
          </a:prstGeom>
        </p:spPr>
      </p:pic>
      <p:pic>
        <p:nvPicPr>
          <p:cNvPr id="9" name="Picture 8" descr="A screenshot of a computer program review&#10;&#10;Description automatically generated">
            <a:extLst>
              <a:ext uri="{FF2B5EF4-FFF2-40B4-BE49-F238E27FC236}">
                <a16:creationId xmlns:a16="http://schemas.microsoft.com/office/drawing/2014/main" id="{852D4D69-18CB-3C02-408D-8C8F18B94F9B}"/>
              </a:ext>
            </a:extLst>
          </p:cNvPr>
          <p:cNvPicPr>
            <a:picLocks noChangeAspect="1"/>
          </p:cNvPicPr>
          <p:nvPr/>
        </p:nvPicPr>
        <p:blipFill>
          <a:blip r:embed="rId9"/>
          <a:stretch>
            <a:fillRect/>
          </a:stretch>
        </p:blipFill>
        <p:spPr>
          <a:xfrm>
            <a:off x="6292896" y="4255023"/>
            <a:ext cx="3689709" cy="795264"/>
          </a:xfrm>
          <a:prstGeom prst="rect">
            <a:avLst/>
          </a:prstGeom>
        </p:spPr>
      </p:pic>
      <p:sp>
        <p:nvSpPr>
          <p:cNvPr id="12" name="Arrow: Down 11">
            <a:extLst>
              <a:ext uri="{FF2B5EF4-FFF2-40B4-BE49-F238E27FC236}">
                <a16:creationId xmlns:a16="http://schemas.microsoft.com/office/drawing/2014/main" id="{37AB0B8E-E1CB-9B4E-21EB-5EBD8136B740}"/>
              </a:ext>
            </a:extLst>
          </p:cNvPr>
          <p:cNvSpPr/>
          <p:nvPr/>
        </p:nvSpPr>
        <p:spPr>
          <a:xfrm>
            <a:off x="953109" y="1756077"/>
            <a:ext cx="369103" cy="5824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3AB009A6-3018-0B09-728C-81166FAD6906}"/>
              </a:ext>
            </a:extLst>
          </p:cNvPr>
          <p:cNvSpPr/>
          <p:nvPr/>
        </p:nvSpPr>
        <p:spPr>
          <a:xfrm>
            <a:off x="9145751" y="2424539"/>
            <a:ext cx="440989" cy="15768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5CD8DD2-B591-BE5E-A28E-5652ED2E7176}"/>
              </a:ext>
            </a:extLst>
          </p:cNvPr>
          <p:cNvSpPr/>
          <p:nvPr/>
        </p:nvSpPr>
        <p:spPr>
          <a:xfrm rot="10800000">
            <a:off x="6594418" y="2294043"/>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7FCBED6A-7C83-87C1-8A72-4B3E72A5829D}"/>
              </a:ext>
            </a:extLst>
          </p:cNvPr>
          <p:cNvSpPr/>
          <p:nvPr/>
        </p:nvSpPr>
        <p:spPr>
          <a:xfrm rot="10800000">
            <a:off x="5176049" y="3785313"/>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930D6166-3097-A0AF-B075-0507C57FD561}"/>
              </a:ext>
            </a:extLst>
          </p:cNvPr>
          <p:cNvSpPr/>
          <p:nvPr/>
        </p:nvSpPr>
        <p:spPr>
          <a:xfrm rot="16200000">
            <a:off x="2147839" y="4262980"/>
            <a:ext cx="309197" cy="462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90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Why Program Review?</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277530" y="2037094"/>
            <a:ext cx="4802470" cy="2939266"/>
          </a:xfrm>
          <a:prstGeom prst="rect">
            <a:avLst/>
          </a:prstGeom>
          <a:noFill/>
        </p:spPr>
        <p:txBody>
          <a:bodyPr wrap="square" lIns="91440" tIns="45720" rIns="91440" bIns="45720" rtlCol="0" anchor="t">
            <a:spAutoFit/>
          </a:bodyPr>
          <a:lstStyle/>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What program review is: </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 headache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Last minute effort to complete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Completed by the department chair alone</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 waste of time</a:t>
            </a:r>
          </a:p>
          <a:p>
            <a:pPr marL="813435" lvl="1" indent="-274320">
              <a:spcBef>
                <a:spcPts val="600"/>
              </a:spcBef>
              <a:spcAft>
                <a:spcPct val="0"/>
              </a:spcAft>
              <a:buFont typeface="Arial" panose="020B0604020202020204" pitchFamily="34" charset="0"/>
              <a:buChar char="•"/>
              <a:defRPr/>
            </a:pPr>
            <a:r>
              <a:rPr lang="en-US" altLang="en-US" sz="2000">
                <a:solidFill>
                  <a:srgbClr val="900B00"/>
                </a:solidFill>
                <a:latin typeface="Arial"/>
                <a:cs typeface="Arial"/>
              </a:rPr>
              <a:t>Not used for anything</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US" altLang="en-US" sz="2000">
              <a:solidFill>
                <a:srgbClr val="900B00"/>
              </a:solidFill>
              <a:latin typeface="Arial" panose="020B0604020202020204" pitchFamily="34" charset="0"/>
              <a:cs typeface="Arial" panose="020B0604020202020204" pitchFamily="34" charset="0"/>
            </a:endParaRPr>
          </a:p>
        </p:txBody>
      </p:sp>
      <p:sp>
        <p:nvSpPr>
          <p:cNvPr id="3" name="Arrow: Right 2">
            <a:extLst>
              <a:ext uri="{FF2B5EF4-FFF2-40B4-BE49-F238E27FC236}">
                <a16:creationId xmlns:a16="http://schemas.microsoft.com/office/drawing/2014/main" id="{F27FED4E-7740-E305-9A83-F73DF58E180C}"/>
              </a:ext>
            </a:extLst>
          </p:cNvPr>
          <p:cNvSpPr/>
          <p:nvPr/>
        </p:nvSpPr>
        <p:spPr>
          <a:xfrm>
            <a:off x="4736124" y="31105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C45E3DCD-DB65-F3B6-9D01-32ADA1CE4850}"/>
              </a:ext>
            </a:extLst>
          </p:cNvPr>
          <p:cNvSpPr txBox="1"/>
          <p:nvPr/>
        </p:nvSpPr>
        <p:spPr>
          <a:xfrm>
            <a:off x="5225328" y="1998621"/>
            <a:ext cx="4802470" cy="3323987"/>
          </a:xfrm>
          <a:prstGeom prst="rect">
            <a:avLst/>
          </a:prstGeom>
          <a:noFill/>
        </p:spPr>
        <p:txBody>
          <a:bodyPr wrap="square" lIns="91440" tIns="45720" rIns="91440" bIns="45720" rtlCol="0" anchor="t">
            <a:spAutoFit/>
          </a:bodyPr>
          <a:lstStyle/>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What program review should be: </a:t>
            </a: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Thoughtful</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Collaborative</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Reflective </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Forward looking</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813435" marR="0" lvl="1"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 tool for program improvement</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marL="813435" lvl="1" indent="-274320">
              <a:spcBef>
                <a:spcPts val="600"/>
              </a:spcBef>
              <a:spcAft>
                <a:spcPct val="0"/>
              </a:spcAft>
              <a:buFont typeface="Arial" panose="020B0604020202020204" pitchFamily="34" charset="0"/>
              <a:buChar char="•"/>
              <a:defRPr/>
            </a:pPr>
            <a:r>
              <a:rPr lang="en-US" altLang="en-US" sz="2000">
                <a:solidFill>
                  <a:srgbClr val="900B00"/>
                </a:solidFill>
                <a:latin typeface="Arial"/>
                <a:cs typeface="Arial"/>
              </a:rPr>
              <a:t>A tool for resource allocation decisions</a:t>
            </a:r>
            <a:endParaRPr lang="en-US" altLang="en-US" sz="2000" b="0" i="0" u="none" strike="noStrike" kern="1200" cap="none" spc="0" normalizeH="0" baseline="0" noProof="0">
              <a:ln>
                <a:noFill/>
              </a:ln>
              <a:solidFill>
                <a:srgbClr val="900B00"/>
              </a:solidFill>
              <a:effectLst/>
              <a:uLnTx/>
              <a:uFillTx/>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US" altLang="en-US" sz="2000">
              <a:solidFill>
                <a:srgbClr val="900B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79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Purpose of Program Review</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4" name="TextBox 3">
            <a:extLst>
              <a:ext uri="{FF2B5EF4-FFF2-40B4-BE49-F238E27FC236}">
                <a16:creationId xmlns:a16="http://schemas.microsoft.com/office/drawing/2014/main" id="{C45E3DCD-DB65-F3B6-9D01-32ADA1CE4850}"/>
              </a:ext>
            </a:extLst>
          </p:cNvPr>
          <p:cNvSpPr txBox="1"/>
          <p:nvPr/>
        </p:nvSpPr>
        <p:spPr>
          <a:xfrm>
            <a:off x="332051" y="1610773"/>
            <a:ext cx="9655444" cy="3631763"/>
          </a:xfrm>
          <a:prstGeom prst="rect">
            <a:avLst/>
          </a:prstGeom>
          <a:noFill/>
        </p:spPr>
        <p:txBody>
          <a:bodyPr wrap="square" lIns="91440" tIns="45720" rIns="91440" bIns="45720" rtlCol="0" anchor="t">
            <a:spAutoFit/>
          </a:bodyPr>
          <a:lstStyle/>
          <a:p>
            <a:pPr marL="182880" marR="0" lvl="0" indent="0" algn="l" defTabSz="713232" rtl="0" eaLnBrk="0" fontAlgn="base" latinLnBrk="0" hangingPunct="0">
              <a:lnSpc>
                <a:spcPct val="100000"/>
              </a:lnSpc>
              <a:spcBef>
                <a:spcPts val="600"/>
              </a:spcBef>
              <a:spcAft>
                <a:spcPct val="0"/>
              </a:spcAft>
              <a:buClrTx/>
              <a:buSzTx/>
              <a:buFontTx/>
              <a:buNone/>
              <a:tabLst/>
              <a:defRPr/>
            </a:pPr>
            <a:r>
              <a:rPr kumimoji="0" lang="en-US" altLang="en-US" sz="2000" b="0" i="0" u="sng" strike="noStrike" kern="1200" cap="none" spc="0" normalizeH="0" baseline="0" noProof="0">
                <a:ln>
                  <a:noFill/>
                </a:ln>
                <a:solidFill>
                  <a:srgbClr val="900B00"/>
                </a:solidFill>
                <a:effectLst/>
                <a:uLnTx/>
                <a:uFillTx/>
                <a:latin typeface="Arial"/>
                <a:ea typeface="+mn-ea"/>
                <a:cs typeface="Arial"/>
              </a:rPr>
              <a:t>Accreditations Standard I.B.1: </a:t>
            </a:r>
            <a:r>
              <a:rPr kumimoji="0" lang="en-US" altLang="en-US" sz="2000" b="0" i="0" u="none" strike="noStrike" kern="1200" cap="none" spc="0" normalizeH="0" baseline="0" noProof="0">
                <a:ln>
                  <a:noFill/>
                </a:ln>
                <a:solidFill>
                  <a:srgbClr val="900B00"/>
                </a:solidFill>
                <a:effectLst/>
                <a:uLnTx/>
                <a:uFillTx/>
                <a:latin typeface="Arial"/>
                <a:ea typeface="+mn-ea"/>
                <a:cs typeface="Arial"/>
              </a:rPr>
              <a:t>The institution demonstrates a sustained, substantive and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collegial dialog</a:t>
            </a:r>
            <a:r>
              <a:rPr kumimoji="0" lang="en-US" altLang="en-US" sz="2000" b="0" i="0" u="none" strike="noStrike" kern="1200" cap="none" spc="0" normalizeH="0" baseline="0" noProof="0">
                <a:ln>
                  <a:noFill/>
                </a:ln>
                <a:solidFill>
                  <a:srgbClr val="900B00"/>
                </a:solidFill>
                <a:effectLst/>
                <a:uLnTx/>
                <a:uFillTx/>
                <a:latin typeface="Arial"/>
                <a:ea typeface="+mn-ea"/>
                <a:cs typeface="Arial"/>
              </a:rPr>
              <a:t> about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student outcomes, student equity, academic quality, institutional effectiveness, and continuous improvement</a:t>
            </a:r>
            <a:r>
              <a:rPr kumimoji="0" lang="en-US" altLang="en-US" sz="2000" b="0" i="0" u="none" strike="noStrike" kern="1200" cap="none" spc="0" normalizeH="0" baseline="0" noProof="0">
                <a:ln>
                  <a:noFill/>
                </a:ln>
                <a:solidFill>
                  <a:srgbClr val="900B00"/>
                </a:solidFill>
                <a:effectLst/>
                <a:uLnTx/>
                <a:uFillTx/>
                <a:latin typeface="Arial"/>
                <a:ea typeface="+mn-ea"/>
                <a:cs typeface="Arial"/>
              </a:rPr>
              <a:t> of student learning and achievement.</a:t>
            </a:r>
          </a:p>
          <a:p>
            <a:pPr marL="182880" marR="0" lvl="0" indent="0" algn="l" defTabSz="713232" rtl="0" eaLnBrk="0" fontAlgn="base" latinLnBrk="0" hangingPunct="0">
              <a:lnSpc>
                <a:spcPct val="100000"/>
              </a:lnSpc>
              <a:spcBef>
                <a:spcPts val="60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a:ea typeface="+mn-ea"/>
              <a:cs typeface="Arial"/>
            </a:endParaRPr>
          </a:p>
          <a:p>
            <a:pPr marL="182880" marR="0" lvl="0" indent="0" algn="l" defTabSz="713232" rtl="0" eaLnBrk="0" fontAlgn="base" latinLnBrk="0" hangingPunct="0">
              <a:lnSpc>
                <a:spcPct val="100000"/>
              </a:lnSpc>
              <a:spcBef>
                <a:spcPts val="600"/>
              </a:spcBef>
              <a:spcAft>
                <a:spcPct val="0"/>
              </a:spcAft>
              <a:buClrTx/>
              <a:buSzTx/>
              <a:buFontTx/>
              <a:buNone/>
              <a:tabLst/>
              <a:defRPr/>
            </a:pPr>
            <a:r>
              <a:rPr kumimoji="0" lang="en-US" altLang="en-US" sz="2000" b="0" i="0" u="sng" strike="noStrike" kern="1200" cap="none" spc="0" normalizeH="0" baseline="0" noProof="0">
                <a:ln>
                  <a:noFill/>
                </a:ln>
                <a:solidFill>
                  <a:srgbClr val="900B00"/>
                </a:solidFill>
                <a:effectLst/>
                <a:uLnTx/>
                <a:uFillTx/>
                <a:latin typeface="Arial"/>
                <a:ea typeface="+mn-ea"/>
                <a:cs typeface="Arial"/>
              </a:rPr>
              <a:t>Accreditations Standard I.B.7:</a:t>
            </a:r>
            <a:r>
              <a:rPr kumimoji="0" lang="en-US" altLang="en-US" sz="2000" b="1" i="0" u="none" strike="noStrike" kern="1200" cap="none" spc="0" normalizeH="0" baseline="0" noProof="0">
                <a:ln>
                  <a:noFill/>
                </a:ln>
                <a:solidFill>
                  <a:srgbClr val="900B00"/>
                </a:solidFill>
                <a:effectLst/>
                <a:uLnTx/>
                <a:uFillTx/>
                <a:latin typeface="Arial"/>
                <a:ea typeface="+mn-ea"/>
                <a:cs typeface="Arial"/>
              </a:rPr>
              <a:t> </a:t>
            </a:r>
            <a:r>
              <a:rPr kumimoji="0" lang="en-US" sz="2000" b="0" i="0" u="none" strike="noStrike" kern="1200" cap="none" spc="0" normalizeH="0" baseline="0" noProof="0">
                <a:ln>
                  <a:noFill/>
                </a:ln>
                <a:solidFill>
                  <a:srgbClr val="900B00"/>
                </a:solidFill>
                <a:effectLst/>
                <a:uLnTx/>
                <a:uFillTx/>
                <a:latin typeface="Arial"/>
                <a:ea typeface="+mn-ea"/>
                <a:cs typeface="Arial"/>
              </a:rPr>
              <a:t>The institution r</a:t>
            </a:r>
            <a:r>
              <a:rPr kumimoji="0" lang="en-US" sz="2000" b="1" i="0" u="none" strike="noStrike" kern="1200" cap="none" spc="0" normalizeH="0" baseline="0" noProof="0">
                <a:ln>
                  <a:noFill/>
                </a:ln>
                <a:solidFill>
                  <a:srgbClr val="900B00"/>
                </a:solidFill>
                <a:effectLst/>
                <a:uLnTx/>
                <a:uFillTx/>
                <a:latin typeface="Arial"/>
                <a:ea typeface="+mn-ea"/>
                <a:cs typeface="Arial"/>
              </a:rPr>
              <a:t>egularly evaluates</a:t>
            </a:r>
            <a:r>
              <a:rPr kumimoji="0" lang="en-US" sz="2000" b="0" i="0" u="none" strike="noStrike" kern="1200" cap="none" spc="0" normalizeH="0" baseline="0" noProof="0">
                <a:ln>
                  <a:noFill/>
                </a:ln>
                <a:solidFill>
                  <a:srgbClr val="900B00"/>
                </a:solidFill>
                <a:effectLst/>
                <a:uLnTx/>
                <a:uFillTx/>
                <a:latin typeface="Arial"/>
                <a:ea typeface="+mn-ea"/>
                <a:cs typeface="Arial"/>
              </a:rPr>
              <a:t> its policies and practices across all areas of the institution, </a:t>
            </a:r>
            <a:r>
              <a:rPr kumimoji="0" lang="en-US" sz="2000" b="1" i="0" u="none" strike="noStrike" kern="1200" cap="none" spc="0" normalizeH="0" baseline="0" noProof="0">
                <a:ln>
                  <a:noFill/>
                </a:ln>
                <a:solidFill>
                  <a:srgbClr val="900B00"/>
                </a:solidFill>
                <a:effectLst/>
                <a:uLnTx/>
                <a:uFillTx/>
                <a:latin typeface="Arial"/>
                <a:ea typeface="+mn-ea"/>
                <a:cs typeface="Arial"/>
              </a:rPr>
              <a:t>including instructional programs</a:t>
            </a:r>
            <a:r>
              <a:rPr kumimoji="0" lang="en-US" sz="2000" b="0" i="0" u="none" strike="noStrike" kern="1200" cap="none" spc="0" normalizeH="0" baseline="0" noProof="0">
                <a:ln>
                  <a:noFill/>
                </a:ln>
                <a:solidFill>
                  <a:srgbClr val="900B00"/>
                </a:solidFill>
                <a:effectLst/>
                <a:uLnTx/>
                <a:uFillTx/>
                <a:latin typeface="Arial"/>
                <a:ea typeface="+mn-ea"/>
                <a:cs typeface="Arial"/>
              </a:rPr>
              <a:t>, student and learning support services, resource management, and governance processes to </a:t>
            </a:r>
            <a:r>
              <a:rPr kumimoji="0" lang="en-US" sz="2000" b="1" i="0" u="none" strike="noStrike" kern="1200" cap="none" spc="0" normalizeH="0" baseline="0" noProof="0">
                <a:ln>
                  <a:noFill/>
                </a:ln>
                <a:solidFill>
                  <a:srgbClr val="900B00"/>
                </a:solidFill>
                <a:effectLst/>
                <a:uLnTx/>
                <a:uFillTx/>
                <a:latin typeface="Arial"/>
                <a:ea typeface="+mn-ea"/>
                <a:cs typeface="Arial"/>
              </a:rPr>
              <a:t>assure their effectiveness in supporting academic quality</a:t>
            </a:r>
            <a:r>
              <a:rPr kumimoji="0" lang="en-US" sz="2000" b="0" i="0" u="none" strike="noStrike" kern="1200" cap="none" spc="0" normalizeH="0" baseline="0" noProof="0">
                <a:ln>
                  <a:noFill/>
                </a:ln>
                <a:solidFill>
                  <a:srgbClr val="900B00"/>
                </a:solidFill>
                <a:effectLst/>
                <a:uLnTx/>
                <a:uFillTx/>
                <a:latin typeface="Arial"/>
                <a:ea typeface="+mn-ea"/>
                <a:cs typeface="Arial"/>
              </a:rPr>
              <a:t> and accomplishment of mission.</a:t>
            </a:r>
            <a:endParaRPr kumimoji="0" lang="en-US" altLang="en-US" sz="2000" b="0" i="0" u="none" strike="noStrike" kern="1200" cap="none" spc="0" normalizeH="0" baseline="0" noProof="0">
              <a:ln>
                <a:noFill/>
              </a:ln>
              <a:solidFill>
                <a:srgbClr val="900B00"/>
              </a:solidFill>
              <a:effectLst/>
              <a:uLnTx/>
              <a:uFillTx/>
              <a:latin typeface="Arial"/>
              <a:ea typeface="+mn-ea"/>
              <a:cs typeface="Arial"/>
            </a:endParaRP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94408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Purpose of SLOs</a:t>
            </a:r>
          </a:p>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516813" y="1658012"/>
            <a:ext cx="9126374" cy="3631763"/>
          </a:xfrm>
          <a:prstGeom prst="rect">
            <a:avLst/>
          </a:prstGeom>
          <a:noFill/>
        </p:spPr>
        <p:txBody>
          <a:bodyPr wrap="square" lIns="91440" tIns="45720" rIns="91440" bIns="45720" rtlCol="0" anchor="t">
            <a:spAutoFit/>
          </a:bodyPr>
          <a:lstStyle/>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sng" strike="noStrike" kern="1200" cap="none" spc="0" normalizeH="0" baseline="0" noProof="0">
                <a:ln>
                  <a:noFill/>
                </a:ln>
                <a:solidFill>
                  <a:srgbClr val="900B00"/>
                </a:solidFill>
                <a:effectLst/>
                <a:uLnTx/>
                <a:uFillTx/>
                <a:latin typeface="Arial"/>
                <a:ea typeface="+mn-ea"/>
                <a:cs typeface="Arial"/>
              </a:rPr>
              <a:t>Accreditation Standard I.B.2:</a:t>
            </a:r>
            <a:r>
              <a:rPr kumimoji="0" lang="en-US" altLang="en-US" sz="2000" b="1" i="0" u="none" strike="noStrike" kern="1200" cap="none" spc="0" normalizeH="0" baseline="0" noProof="0">
                <a:ln>
                  <a:noFill/>
                </a:ln>
                <a:solidFill>
                  <a:srgbClr val="900B00"/>
                </a:solidFill>
                <a:effectLst/>
                <a:uLnTx/>
                <a:uFillTx/>
                <a:latin typeface="Arial"/>
                <a:ea typeface="+mn-ea"/>
                <a:cs typeface="Arial"/>
              </a:rPr>
              <a:t> </a:t>
            </a:r>
            <a:r>
              <a:rPr kumimoji="0" lang="en-US" altLang="en-US" sz="2000" b="0" i="0" u="none" strike="noStrike" kern="1200" cap="none" spc="0" normalizeH="0" baseline="0" noProof="0">
                <a:ln>
                  <a:noFill/>
                </a:ln>
                <a:solidFill>
                  <a:srgbClr val="900B00"/>
                </a:solidFill>
                <a:effectLst/>
                <a:uLnTx/>
                <a:uFillTx/>
                <a:latin typeface="Arial"/>
                <a:ea typeface="+mn-ea"/>
                <a:cs typeface="Arial"/>
              </a:rPr>
              <a:t>The institution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defines and assesses student learning outcomes</a:t>
            </a:r>
            <a:r>
              <a:rPr kumimoji="0" lang="en-US" altLang="en-US" sz="2000" b="0" i="0" u="none" strike="noStrike" kern="1200" cap="none" spc="0" normalizeH="0" baseline="0" noProof="0">
                <a:ln>
                  <a:noFill/>
                </a:ln>
                <a:solidFill>
                  <a:srgbClr val="900B00"/>
                </a:solidFill>
                <a:effectLst/>
                <a:uLnTx/>
                <a:uFillTx/>
                <a:latin typeface="Arial"/>
                <a:ea typeface="+mn-ea"/>
                <a:cs typeface="Arial"/>
              </a:rPr>
              <a:t> for all instructional programs and student and learning support programs. </a:t>
            </a:r>
          </a:p>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457200" marR="0" lvl="0" indent="-274320" algn="l" defTabSz="713232"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altLang="en-US" sz="2000" b="0" i="0" u="sng" strike="noStrike" kern="1200" cap="none" spc="0" normalizeH="0" baseline="0" noProof="0">
                <a:ln>
                  <a:noFill/>
                </a:ln>
                <a:solidFill>
                  <a:srgbClr val="900B00"/>
                </a:solidFill>
                <a:effectLst/>
                <a:uLnTx/>
                <a:uFillTx/>
                <a:latin typeface="Arial"/>
                <a:ea typeface="+mn-ea"/>
                <a:cs typeface="Arial"/>
              </a:rPr>
              <a:t>Accreditation Standard I.B.6: </a:t>
            </a:r>
            <a:r>
              <a:rPr kumimoji="0" lang="en-US" altLang="en-US" sz="2000" b="0" i="0" u="none" strike="noStrike" kern="1200" cap="none" spc="0" normalizeH="0" baseline="0" noProof="0">
                <a:ln>
                  <a:noFill/>
                </a:ln>
                <a:solidFill>
                  <a:srgbClr val="900B00"/>
                </a:solidFill>
                <a:effectLst/>
                <a:uLnTx/>
                <a:uFillTx/>
                <a:latin typeface="Arial"/>
                <a:ea typeface="+mn-ea"/>
                <a:cs typeface="Arial"/>
              </a:rPr>
              <a:t>The institution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disaggregates and analyzes learning outcomes</a:t>
            </a:r>
            <a:r>
              <a:rPr kumimoji="0" lang="en-US" altLang="en-US" sz="2000" b="0" i="0" u="none" strike="noStrike" kern="1200" cap="none" spc="0" normalizeH="0" baseline="0" noProof="0">
                <a:ln>
                  <a:noFill/>
                </a:ln>
                <a:solidFill>
                  <a:srgbClr val="900B00"/>
                </a:solidFill>
                <a:effectLst/>
                <a:uLnTx/>
                <a:uFillTx/>
                <a:latin typeface="Arial"/>
                <a:ea typeface="+mn-ea"/>
                <a:cs typeface="Arial"/>
              </a:rPr>
              <a:t> and achievement for subpopulations of students. When the institution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identifies performance gaps, it implements strategies</a:t>
            </a:r>
            <a:r>
              <a:rPr kumimoji="0" lang="en-US" altLang="en-US" sz="2000" b="0" i="0" u="none" strike="noStrike" kern="1200" cap="none" spc="0" normalizeH="0" baseline="0" noProof="0">
                <a:ln>
                  <a:noFill/>
                </a:ln>
                <a:solidFill>
                  <a:srgbClr val="900B00"/>
                </a:solidFill>
                <a:effectLst/>
                <a:uLnTx/>
                <a:uFillTx/>
                <a:latin typeface="Arial"/>
                <a:ea typeface="+mn-ea"/>
                <a:cs typeface="Arial"/>
              </a:rPr>
              <a:t>, which may include allocation of human, fiscal and other resources, </a:t>
            </a:r>
            <a:r>
              <a:rPr kumimoji="0" lang="en-US" altLang="en-US" sz="2000" b="1" i="0" u="none" strike="noStrike" kern="1200" cap="none" spc="0" normalizeH="0" baseline="0" noProof="0">
                <a:ln>
                  <a:noFill/>
                </a:ln>
                <a:solidFill>
                  <a:srgbClr val="900B00"/>
                </a:solidFill>
                <a:effectLst/>
                <a:uLnTx/>
                <a:uFillTx/>
                <a:latin typeface="Arial"/>
                <a:ea typeface="+mn-ea"/>
                <a:cs typeface="Arial"/>
              </a:rPr>
              <a:t>to mitigate those gaps and evaluates the efficacy of those strategies</a:t>
            </a:r>
            <a:r>
              <a:rPr kumimoji="0" lang="en-US" altLang="en-US" sz="2000" b="0" i="0" u="none" strike="noStrike" kern="1200" cap="none" spc="0" normalizeH="0" baseline="0" noProof="0">
                <a:ln>
                  <a:noFill/>
                </a:ln>
                <a:solidFill>
                  <a:srgbClr val="900B00"/>
                </a:solidFill>
                <a:effectLst/>
                <a:uLnTx/>
                <a:uFillTx/>
                <a:latin typeface="Arial"/>
                <a:ea typeface="+mn-ea"/>
                <a:cs typeface="Arial"/>
              </a:rPr>
              <a:t>.</a:t>
            </a:r>
          </a:p>
          <a:p>
            <a:pPr marL="0" marR="0" lvl="0" indent="0" algn="l" defTabSz="713232"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8067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C0D577-B668-0E45-9531-67B1952DBC2B}"/>
              </a:ext>
            </a:extLst>
          </p:cNvPr>
          <p:cNvSpPr txBox="1">
            <a:spLocks noChangeArrowheads="1"/>
          </p:cNvSpPr>
          <p:nvPr/>
        </p:nvSpPr>
        <p:spPr bwMode="auto">
          <a:xfrm>
            <a:off x="1720386" y="181532"/>
            <a:ext cx="7488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charset="0"/>
                <a:ea typeface="ＭＳ Ｐゴシック" charset="-128"/>
                <a:cs typeface="+mn-cs"/>
              </a:rPr>
              <a:t>Purpose of Goals</a:t>
            </a:r>
            <a:endParaRPr kumimoji="0" lang="en-US" altLang="en-US" sz="2800" b="1" i="0" u="none" strike="noStrike" kern="1200" cap="none" spc="0" normalizeH="0" baseline="0" noProof="0">
              <a:ln>
                <a:noFill/>
              </a:ln>
              <a:solidFill>
                <a:prstClr val="white"/>
              </a:solidFill>
              <a:effectLst/>
              <a:uLnTx/>
              <a:uFillTx/>
              <a:latin typeface="Arial" charset="0"/>
              <a:ea typeface="ＭＳ Ｐゴシック" charset="-128"/>
              <a:cs typeface="Arial"/>
            </a:endParaRPr>
          </a:p>
        </p:txBody>
      </p:sp>
      <p:sp>
        <p:nvSpPr>
          <p:cNvPr id="2" name="TextBox 1">
            <a:extLst>
              <a:ext uri="{FF2B5EF4-FFF2-40B4-BE49-F238E27FC236}">
                <a16:creationId xmlns:a16="http://schemas.microsoft.com/office/drawing/2014/main" id="{133E2527-36E5-64FD-CC2D-A43382E8E0DF}"/>
              </a:ext>
            </a:extLst>
          </p:cNvPr>
          <p:cNvSpPr txBox="1"/>
          <p:nvPr/>
        </p:nvSpPr>
        <p:spPr>
          <a:xfrm>
            <a:off x="966201" y="1248560"/>
            <a:ext cx="8196059" cy="3785652"/>
          </a:xfrm>
          <a:prstGeom prst="rect">
            <a:avLst/>
          </a:prstGeom>
          <a:noFill/>
        </p:spPr>
        <p:txBody>
          <a:bodyPr wrap="square" lIns="91440" tIns="45720" rIns="91440" bIns="45720" rtlCol="0" anchor="t">
            <a:spAutoFit/>
          </a:bodyPr>
          <a:lstStyle/>
          <a:p>
            <a:pPr marL="342900" indent="-342900" eaLnBrk="0" fontAlgn="base" hangingPunct="0">
              <a:spcBef>
                <a:spcPct val="0"/>
              </a:spcBef>
              <a:spcAft>
                <a:spcPct val="0"/>
              </a:spcAft>
              <a:buFont typeface="Arial" panose="020B0604020202020204" pitchFamily="34" charset="0"/>
              <a:buChar char="•"/>
              <a:defRPr/>
            </a:pPr>
            <a:r>
              <a:rPr lang="en-US" altLang="en-US" sz="2000">
                <a:solidFill>
                  <a:srgbClr val="900B00"/>
                </a:solidFill>
                <a:latin typeface="Arial"/>
                <a:cs typeface="Arial"/>
              </a:rPr>
              <a:t>Goals are the targets, aspirations, or milestones set to guide achievement of course, program or institutional outcomes.</a:t>
            </a:r>
            <a:endParaRPr lang="en-US" altLang="en-US" sz="2000">
              <a:latin typeface="Arial" panose="020B0604020202020204" pitchFamily="34" charset="0"/>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000">
              <a:solidFill>
                <a:srgbClr val="900B00"/>
              </a:solidFill>
              <a:latin typeface="Arial" panose="020B0604020202020204" pitchFamily="34" charset="0"/>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a:solidFill>
                  <a:srgbClr val="900B00"/>
                </a:solidFill>
                <a:latin typeface="Arial" panose="020B0604020202020204" pitchFamily="34" charset="0"/>
                <a:cs typeface="Arial" panose="020B0604020202020204" pitchFamily="34" charset="0"/>
              </a:rPr>
              <a:t>Goals should be aligned with your area mission and help it achieve its learning outcomes. </a:t>
            </a: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000">
              <a:solidFill>
                <a:srgbClr val="900B00"/>
              </a:solidFill>
              <a:latin typeface="Arial" panose="020B0604020202020204" pitchFamily="34" charset="0"/>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a:solidFill>
                  <a:srgbClr val="900B00"/>
                </a:solidFill>
                <a:latin typeface="Arial" panose="020B0604020202020204" pitchFamily="34" charset="0"/>
                <a:cs typeface="Arial" panose="020B0604020202020204" pitchFamily="34" charset="0"/>
              </a:rPr>
              <a:t>Goals should lead to a prioritization of resources to be requested through the program review process. </a:t>
            </a: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endParaRPr>
          </a:p>
          <a:p>
            <a:pPr marL="342900" marR="0" lvl="0" indent="-342900" algn="l" defTabSz="71323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900B00"/>
                </a:solidFill>
                <a:effectLst/>
                <a:uLnTx/>
                <a:uFillTx/>
                <a:latin typeface="Arial" panose="020B0604020202020204" pitchFamily="34" charset="0"/>
                <a:ea typeface="+mn-ea"/>
                <a:cs typeface="Arial" panose="020B0604020202020204" pitchFamily="34" charset="0"/>
              </a:rPr>
              <a:t>All areas </a:t>
            </a:r>
            <a:r>
              <a:rPr lang="en-US" altLang="en-US" sz="2000">
                <a:solidFill>
                  <a:srgbClr val="900B00"/>
                </a:solidFill>
                <a:latin typeface="Arial" panose="020B0604020202020204" pitchFamily="34" charset="0"/>
                <a:cs typeface="Arial" panose="020B0604020202020204" pitchFamily="34" charset="0"/>
              </a:rPr>
              <a:t>will be asked to set a goal, devise a strategy to reach the goal and annually evaluate its progress through the annual program review reflection in years 2 and 3. </a:t>
            </a:r>
          </a:p>
        </p:txBody>
      </p:sp>
    </p:spTree>
    <p:extLst>
      <p:ext uri="{BB962C8B-B14F-4D97-AF65-F5344CB8AC3E}">
        <p14:creationId xmlns:p14="http://schemas.microsoft.com/office/powerpoint/2010/main" val="42623689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7F75B-2800-D84E-96CE-01145B045C8A}"/>
              </a:ext>
            </a:extLst>
          </p:cNvPr>
          <p:cNvSpPr txBox="1">
            <a:spLocks noChangeArrowheads="1"/>
          </p:cNvSpPr>
          <p:nvPr/>
        </p:nvSpPr>
        <p:spPr bwMode="auto">
          <a:xfrm>
            <a:off x="1818742" y="195456"/>
            <a:ext cx="6756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b="1" err="1">
                <a:solidFill>
                  <a:schemeClr val="bg1"/>
                </a:solidFill>
                <a:latin typeface="Arial"/>
                <a:ea typeface="ＭＳ Ｐゴシック"/>
                <a:cs typeface="Arial"/>
              </a:rPr>
              <a:t>Freewrite</a:t>
            </a:r>
            <a:r>
              <a:rPr lang="en-US" altLang="en-US" sz="3600" b="1">
                <a:solidFill>
                  <a:schemeClr val="bg1"/>
                </a:solidFill>
                <a:latin typeface="Arial"/>
                <a:ea typeface="ＭＳ Ｐゴシック"/>
                <a:cs typeface="Arial"/>
              </a:rPr>
              <a:t> #1</a:t>
            </a:r>
            <a:endParaRPr lang="en-US" altLang="en-US" sz="3600">
              <a:solidFill>
                <a:schemeClr val="bg1"/>
              </a:solidFill>
              <a:cs typeface="Arial"/>
            </a:endParaRPr>
          </a:p>
        </p:txBody>
      </p:sp>
      <p:sp>
        <p:nvSpPr>
          <p:cNvPr id="2" name="Google Shape;414;p73">
            <a:extLst>
              <a:ext uri="{FF2B5EF4-FFF2-40B4-BE49-F238E27FC236}">
                <a16:creationId xmlns:a16="http://schemas.microsoft.com/office/drawing/2014/main" id="{580B6D3D-E254-5D5A-E095-D48E4DACA87A}"/>
              </a:ext>
            </a:extLst>
          </p:cNvPr>
          <p:cNvSpPr txBox="1">
            <a:spLocks/>
          </p:cNvSpPr>
          <p:nvPr/>
        </p:nvSpPr>
        <p:spPr>
          <a:xfrm>
            <a:off x="883928" y="1534151"/>
            <a:ext cx="8392143" cy="3569317"/>
          </a:xfrm>
          <a:prstGeom prst="rect">
            <a:avLst/>
          </a:prstGeom>
          <a:noFill/>
          <a:ln>
            <a:noFill/>
          </a:ln>
        </p:spPr>
        <p:txBody>
          <a:bodyPr spcFirstLastPara="1" wrap="square" lIns="71418" tIns="35700" rIns="71418" bIns="35700" anchor="t" anchorCtr="0">
            <a:noAutofit/>
          </a:bodyPr>
          <a:lst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a:lstStyle>
          <a:p>
            <a:pPr marL="548640" indent="-457200">
              <a:lnSpc>
                <a:spcPct val="100000"/>
              </a:lnSpc>
              <a:spcBef>
                <a:spcPts val="0"/>
              </a:spcBef>
              <a:spcAft>
                <a:spcPts val="300"/>
              </a:spcAft>
              <a:buSzPts val="2590"/>
              <a:buFontTx/>
              <a:buChar char="-"/>
            </a:pPr>
            <a:r>
              <a:rPr lang="en-US" sz="2800" b="1">
                <a:solidFill>
                  <a:srgbClr val="900B00"/>
                </a:solidFill>
                <a:latin typeface="Arial"/>
                <a:cs typeface="Arial"/>
              </a:rPr>
              <a:t>Think about the skills, knowledge, abilities, services, or support your area provides to the campus. </a:t>
            </a:r>
          </a:p>
          <a:p>
            <a:pPr marL="1500505" lvl="2" indent="-457200">
              <a:lnSpc>
                <a:spcPct val="100000"/>
              </a:lnSpc>
              <a:spcBef>
                <a:spcPts val="0"/>
              </a:spcBef>
              <a:spcAft>
                <a:spcPts val="300"/>
              </a:spcAft>
              <a:buSzPts val="2590"/>
              <a:buFont typeface="Wingdings"/>
              <a:buChar char="§"/>
            </a:pPr>
            <a:r>
              <a:rPr lang="en-US" sz="2100">
                <a:solidFill>
                  <a:srgbClr val="900B00"/>
                </a:solidFill>
                <a:latin typeface="Arial"/>
                <a:cs typeface="Arial"/>
              </a:rPr>
              <a:t>Write down 10 words in Box 1.</a:t>
            </a:r>
          </a:p>
          <a:p>
            <a:pPr marL="548640" indent="-457200">
              <a:lnSpc>
                <a:spcPct val="100000"/>
              </a:lnSpc>
              <a:spcBef>
                <a:spcPts val="0"/>
              </a:spcBef>
              <a:spcAft>
                <a:spcPts val="300"/>
              </a:spcAft>
              <a:buSzPts val="2590"/>
              <a:buFontTx/>
              <a:buChar char="-"/>
            </a:pPr>
            <a:endParaRPr lang="en-US" sz="2800" b="1">
              <a:solidFill>
                <a:srgbClr val="900B00"/>
              </a:solidFill>
              <a:latin typeface="Arial"/>
              <a:cs typeface="Arial"/>
            </a:endParaRPr>
          </a:p>
          <a:p>
            <a:pPr marL="548640" indent="-457200">
              <a:lnSpc>
                <a:spcPct val="100000"/>
              </a:lnSpc>
              <a:spcBef>
                <a:spcPts val="0"/>
              </a:spcBef>
              <a:spcAft>
                <a:spcPts val="300"/>
              </a:spcAft>
              <a:buSzPts val="2590"/>
              <a:buFontTx/>
              <a:buChar char="-"/>
            </a:pPr>
            <a:endParaRPr lang="en-US" sz="2800" b="1">
              <a:solidFill>
                <a:srgbClr val="900B00"/>
              </a:solidFill>
              <a:latin typeface="Arial"/>
              <a:cs typeface="Arial"/>
            </a:endParaRPr>
          </a:p>
          <a:p>
            <a:pPr marL="434340" indent="-342900">
              <a:lnSpc>
                <a:spcPct val="100000"/>
              </a:lnSpc>
              <a:spcBef>
                <a:spcPts val="0"/>
              </a:spcBef>
              <a:spcAft>
                <a:spcPts val="300"/>
              </a:spcAft>
              <a:buSzPts val="2590"/>
              <a:buFontTx/>
              <a:buChar char="-"/>
            </a:pPr>
            <a:endParaRPr lang="en-US" sz="2400">
              <a:latin typeface="Arial"/>
              <a:cs typeface="Arial"/>
            </a:endParaRPr>
          </a:p>
        </p:txBody>
      </p:sp>
    </p:spTree>
    <p:extLst>
      <p:ext uri="{BB962C8B-B14F-4D97-AF65-F5344CB8AC3E}">
        <p14:creationId xmlns:p14="http://schemas.microsoft.com/office/powerpoint/2010/main" val="1947139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7F75B-2800-D84E-96CE-01145B045C8A}"/>
              </a:ext>
            </a:extLst>
          </p:cNvPr>
          <p:cNvSpPr txBox="1">
            <a:spLocks noChangeArrowheads="1"/>
          </p:cNvSpPr>
          <p:nvPr/>
        </p:nvSpPr>
        <p:spPr bwMode="auto">
          <a:xfrm>
            <a:off x="1818742" y="195456"/>
            <a:ext cx="6756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b="1">
                <a:solidFill>
                  <a:schemeClr val="bg1"/>
                </a:solidFill>
                <a:latin typeface="Arial"/>
                <a:ea typeface="ＭＳ Ｐゴシック"/>
                <a:cs typeface="Arial"/>
              </a:rPr>
              <a:t>Mission Review</a:t>
            </a:r>
            <a:endParaRPr lang="en-US" altLang="en-US" sz="3600">
              <a:solidFill>
                <a:schemeClr val="bg1"/>
              </a:solidFill>
              <a:cs typeface="Arial"/>
            </a:endParaRPr>
          </a:p>
        </p:txBody>
      </p:sp>
      <p:sp>
        <p:nvSpPr>
          <p:cNvPr id="2" name="Google Shape;414;p73">
            <a:extLst>
              <a:ext uri="{FF2B5EF4-FFF2-40B4-BE49-F238E27FC236}">
                <a16:creationId xmlns:a16="http://schemas.microsoft.com/office/drawing/2014/main" id="{580B6D3D-E254-5D5A-E095-D48E4DACA87A}"/>
              </a:ext>
            </a:extLst>
          </p:cNvPr>
          <p:cNvSpPr txBox="1">
            <a:spLocks/>
          </p:cNvSpPr>
          <p:nvPr/>
        </p:nvSpPr>
        <p:spPr>
          <a:xfrm>
            <a:off x="970425" y="2174059"/>
            <a:ext cx="8219149" cy="1740324"/>
          </a:xfrm>
          <a:prstGeom prst="rect">
            <a:avLst/>
          </a:prstGeom>
          <a:noFill/>
          <a:ln>
            <a:noFill/>
          </a:ln>
        </p:spPr>
        <p:txBody>
          <a:bodyPr spcFirstLastPara="1" wrap="square" lIns="71418" tIns="35700" rIns="71418" bIns="35700" anchor="t" anchorCtr="0">
            <a:noAutofit/>
          </a:bodyPr>
          <a:lstStyle>
            <a:lvl1pPr marL="0" indent="0" algn="l" defTabSz="761985" rtl="0" eaLnBrk="1" latinLnBrk="0" hangingPunct="1">
              <a:lnSpc>
                <a:spcPct val="90000"/>
              </a:lnSpc>
              <a:spcBef>
                <a:spcPts val="833"/>
              </a:spcBef>
              <a:buFont typeface="Arial"/>
              <a:buNone/>
              <a:defRPr sz="2333" kern="1200">
                <a:solidFill>
                  <a:schemeClr val="tx1"/>
                </a:solidFill>
                <a:latin typeface="+mn-lt"/>
                <a:ea typeface="+mn-ea"/>
                <a:cs typeface="+mn-cs"/>
              </a:defRPr>
            </a:lvl1pPr>
            <a:lvl2pPr marL="571489" indent="-190496" algn="l" defTabSz="761985" rtl="0" eaLnBrk="1" latinLnBrk="0" hangingPunct="1">
              <a:lnSpc>
                <a:spcPct val="90000"/>
              </a:lnSpc>
              <a:spcBef>
                <a:spcPts val="417"/>
              </a:spcBef>
              <a:buFont typeface="Arial"/>
              <a:buChar char="•"/>
              <a:defRPr sz="2000" kern="1200">
                <a:solidFill>
                  <a:schemeClr val="tx1"/>
                </a:solidFill>
                <a:latin typeface="+mn-lt"/>
                <a:ea typeface="+mn-ea"/>
                <a:cs typeface="+mn-cs"/>
              </a:defRPr>
            </a:lvl2pPr>
            <a:lvl3pPr marL="952480" indent="-190496" algn="l" defTabSz="761985" rtl="0" eaLnBrk="1" latinLnBrk="0" hangingPunct="1">
              <a:lnSpc>
                <a:spcPct val="90000"/>
              </a:lnSpc>
              <a:spcBef>
                <a:spcPts val="417"/>
              </a:spcBef>
              <a:buFont typeface="Wingdings" charset="2"/>
              <a:buChar char="§"/>
              <a:defRPr sz="1667" kern="1200">
                <a:solidFill>
                  <a:schemeClr val="tx1"/>
                </a:solidFill>
                <a:latin typeface="+mn-lt"/>
                <a:ea typeface="+mn-ea"/>
                <a:cs typeface="+mn-cs"/>
              </a:defRPr>
            </a:lvl3pPr>
            <a:lvl4pPr marL="1333473" indent="-190496" algn="l" defTabSz="761985" rtl="0" eaLnBrk="1" latinLnBrk="0" hangingPunct="1">
              <a:lnSpc>
                <a:spcPct val="90000"/>
              </a:lnSpc>
              <a:spcBef>
                <a:spcPts val="417"/>
              </a:spcBef>
              <a:buFont typeface="Wingdings" charset="2"/>
              <a:buChar char="Ø"/>
              <a:defRPr sz="1500" kern="1200">
                <a:solidFill>
                  <a:schemeClr val="tx1"/>
                </a:solidFill>
                <a:latin typeface="+mn-lt"/>
                <a:ea typeface="+mn-ea"/>
                <a:cs typeface="+mn-cs"/>
              </a:defRPr>
            </a:lvl4pPr>
            <a:lvl5pPr marL="1714466"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5pPr>
            <a:lvl6pPr marL="2095458"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6pPr>
            <a:lvl7pPr marL="2476451"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7pPr>
            <a:lvl8pPr marL="2857443"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8pPr>
            <a:lvl9pPr marL="3238435" indent="-190496" algn="l" defTabSz="761985" rtl="0" eaLnBrk="1" latinLnBrk="0" hangingPunct="1">
              <a:lnSpc>
                <a:spcPct val="90000"/>
              </a:lnSpc>
              <a:spcBef>
                <a:spcPts val="417"/>
              </a:spcBef>
              <a:buFont typeface="Arial"/>
              <a:buChar char="•"/>
              <a:defRPr sz="1500" kern="1200">
                <a:solidFill>
                  <a:schemeClr val="tx1"/>
                </a:solidFill>
                <a:latin typeface="+mn-lt"/>
                <a:ea typeface="+mn-ea"/>
                <a:cs typeface="+mn-cs"/>
              </a:defRPr>
            </a:lvl9pPr>
          </a:lstStyle>
          <a:p>
            <a:pPr marL="548640" indent="-457200">
              <a:lnSpc>
                <a:spcPct val="100000"/>
              </a:lnSpc>
              <a:spcBef>
                <a:spcPts val="0"/>
              </a:spcBef>
              <a:spcAft>
                <a:spcPts val="300"/>
              </a:spcAft>
              <a:buSzPts val="2590"/>
              <a:buFontTx/>
              <a:buChar char="-"/>
            </a:pPr>
            <a:r>
              <a:rPr lang="en-US" sz="2800">
                <a:solidFill>
                  <a:srgbClr val="900B00"/>
                </a:solidFill>
                <a:latin typeface="Arial"/>
                <a:cs typeface="Arial"/>
              </a:rPr>
              <a:t>As we review the college’s vision, mission and values, take note of the words that jump out to you and write them in Box 2.</a:t>
            </a:r>
          </a:p>
          <a:p>
            <a:pPr marL="548640" indent="-457200">
              <a:lnSpc>
                <a:spcPct val="100000"/>
              </a:lnSpc>
              <a:spcBef>
                <a:spcPts val="0"/>
              </a:spcBef>
              <a:spcAft>
                <a:spcPts val="300"/>
              </a:spcAft>
              <a:buSzPts val="2590"/>
              <a:buFontTx/>
              <a:buChar char="-"/>
            </a:pPr>
            <a:endParaRPr lang="en-US" sz="2800" b="1">
              <a:solidFill>
                <a:srgbClr val="900B00"/>
              </a:solidFill>
              <a:latin typeface="Arial"/>
              <a:cs typeface="Arial"/>
            </a:endParaRPr>
          </a:p>
          <a:p>
            <a:pPr marL="548640" indent="-457200">
              <a:lnSpc>
                <a:spcPct val="100000"/>
              </a:lnSpc>
              <a:spcBef>
                <a:spcPts val="0"/>
              </a:spcBef>
              <a:spcAft>
                <a:spcPts val="300"/>
              </a:spcAft>
              <a:buSzPts val="2590"/>
              <a:buFontTx/>
              <a:buChar char="-"/>
            </a:pPr>
            <a:endParaRPr lang="en-US" sz="2800" b="1">
              <a:solidFill>
                <a:srgbClr val="900B00"/>
              </a:solidFill>
              <a:latin typeface="Arial"/>
              <a:cs typeface="Arial"/>
            </a:endParaRPr>
          </a:p>
          <a:p>
            <a:pPr marL="434340" indent="-342900">
              <a:lnSpc>
                <a:spcPct val="100000"/>
              </a:lnSpc>
              <a:spcBef>
                <a:spcPts val="0"/>
              </a:spcBef>
              <a:spcAft>
                <a:spcPts val="300"/>
              </a:spcAft>
              <a:buSzPts val="2590"/>
              <a:buFontTx/>
              <a:buChar char="-"/>
            </a:pPr>
            <a:endParaRPr lang="en-US" sz="2400">
              <a:latin typeface="Arial"/>
              <a:cs typeface="Arial"/>
            </a:endParaRPr>
          </a:p>
        </p:txBody>
      </p:sp>
    </p:spTree>
    <p:extLst>
      <p:ext uri="{BB962C8B-B14F-4D97-AF65-F5344CB8AC3E}">
        <p14:creationId xmlns:p14="http://schemas.microsoft.com/office/powerpoint/2010/main" val="1074446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6-bb-Draft_Strategic_Planning_FeedbackRecap_4.22.21.potx" id="{419D6BA9-9F20-1941-BEB0-74456B371193}" vid="{79D48304-AB0C-2545-B828-4C37878B271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C_Template" id="{EB2FF78A-7718-4B4A-83A7-EA50E7D8EECF}" vid="{D6A5656A-864E-1249-B678-AEC420613C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36</Slides>
  <Notes>36</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3</cp:revision>
  <cp:lastPrinted>2022-04-12T21:09:43Z</cp:lastPrinted>
  <dcterms:created xsi:type="dcterms:W3CDTF">2018-09-14T16:02:45Z</dcterms:created>
  <dcterms:modified xsi:type="dcterms:W3CDTF">2023-09-20T18:51:18Z</dcterms:modified>
</cp:coreProperties>
</file>